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Итоговый ориентир</c:v>
          </c:tx>
          <c:spPr>
            <a:solidFill>
              <a:schemeClr val="accent1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Задачи</c:v>
              </c:pt>
              <c:pt idx="1">
                <c:v>Знания</c:v>
              </c:pt>
              <c:pt idx="2">
                <c:v>Почта</c:v>
              </c:pt>
              <c:pt idx="3">
                <c:v>Документы</c:v>
              </c:pt>
            </c:strLit>
          </c:cat>
          <c:val>
            <c:numLit>
              <c:formatCode>General</c:formatCode>
              <c:ptCount val="4"/>
              <c:pt idx="0">
                <c:v>65</c:v>
              </c:pt>
              <c:pt idx="1">
                <c:v>38</c:v>
              </c:pt>
              <c:pt idx="2">
                <c:v>36</c:v>
              </c:pt>
              <c:pt idx="3">
                <c:v>34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1172-4ED7-A78D-F69676FB9EDD}"/>
            </c:ext>
          </c:extLst>
        </c:ser>
        <c:dLbls>
          <c:dLblPos val="outEnd"/>
          <c:showLegendKey val="1"/>
          <c:showVal val="1"/>
          <c:showCatName val="1"/>
          <c:showSerName val="1"/>
          <c:showPercent val="1"/>
          <c:showBubbleSize val="1"/>
        </c:dLbls>
        <c:gapWidth val="15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</a:defRPr>
            </a:pPr>
            <a:endParaRPr lang="ru-RU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E2E8F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</a:defRPr>
            </a:pPr>
            <a:endParaRPr lang="ru-RU"/>
          </a:p>
        </c:txPr>
        <c:crossAx val="48650112"/>
        <c:crosses val="autoZero"/>
        <c:crossBetween val="between"/>
      </c:valAx>
    </c:plotArea>
    <c:plotVisOnly val="1"/>
    <c:dispBlanksAs val="zero"/>
    <c:showDLblsOverMax val="1"/>
  </c:char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430 руб.</c:v>
          </c:tx>
          <c:spPr>
            <a:solidFill>
              <a:schemeClr val="accent1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1 000</c:v>
              </c:pt>
              <c:pt idx="1">
                <c:v>10 000</c:v>
              </c:pt>
              <c:pt idx="2">
                <c:v>50 000</c:v>
              </c:pt>
            </c:strLit>
          </c:cat>
          <c:val>
            <c:numLit>
              <c:formatCode>General</c:formatCode>
              <c:ptCount val="3"/>
              <c:pt idx="0">
                <c:v>5.16</c:v>
              </c:pt>
              <c:pt idx="1">
                <c:v>51.6</c:v>
              </c:pt>
              <c:pt idx="2">
                <c:v>258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C43B-4924-941E-11500EAC7E02}"/>
            </c:ext>
          </c:extLst>
        </c:ser>
        <c:ser>
          <c:idx val="1"/>
          <c:order val="1"/>
          <c:tx>
            <c:v>580 руб.</c:v>
          </c:tx>
          <c:spPr>
            <a:solidFill>
              <a:schemeClr val="accent2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1 000</c:v>
              </c:pt>
              <c:pt idx="1">
                <c:v>10 000</c:v>
              </c:pt>
              <c:pt idx="2">
                <c:v>50 000</c:v>
              </c:pt>
            </c:strLit>
          </c:cat>
          <c:val>
            <c:numLit>
              <c:formatCode>General</c:formatCode>
              <c:ptCount val="3"/>
              <c:pt idx="0">
                <c:v>6.96</c:v>
              </c:pt>
              <c:pt idx="1">
                <c:v>69.599999999999994</c:v>
              </c:pt>
              <c:pt idx="2">
                <c:v>348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C43B-4924-941E-11500EAC7E02}"/>
            </c:ext>
          </c:extLst>
        </c:ser>
        <c:ser>
          <c:idx val="2"/>
          <c:order val="2"/>
          <c:tx>
            <c:v>819 руб.</c:v>
          </c:tx>
          <c:spPr>
            <a:solidFill>
              <a:schemeClr val="accent3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1 000</c:v>
              </c:pt>
              <c:pt idx="1">
                <c:v>10 000</c:v>
              </c:pt>
              <c:pt idx="2">
                <c:v>50 000</c:v>
              </c:pt>
            </c:strLit>
          </c:cat>
          <c:val>
            <c:numLit>
              <c:formatCode>General</c:formatCode>
              <c:ptCount val="3"/>
              <c:pt idx="0">
                <c:v>9.83</c:v>
              </c:pt>
              <c:pt idx="1">
                <c:v>98.3</c:v>
              </c:pt>
              <c:pt idx="2">
                <c:v>491.4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2-C43B-4924-941E-11500EAC7E02}"/>
            </c:ext>
          </c:extLst>
        </c:ser>
        <c:dLbls>
          <c:dLblPos val="outEnd"/>
          <c:showLegendKey val="1"/>
          <c:showVal val="1"/>
          <c:showCatName val="1"/>
          <c:showSerName val="1"/>
          <c:showPercent val="1"/>
          <c:showBubbleSize val="1"/>
        </c:dLbls>
        <c:gapWidth val="15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</a:defRPr>
            </a:pPr>
            <a:endParaRPr lang="ru-RU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E2E8F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</a:defRPr>
            </a:pPr>
            <a:endParaRPr lang="ru-RU"/>
          </a:p>
        </c:txPr>
        <c:crossAx val="48650112"/>
        <c:crosses val="autoZero"/>
        <c:crossBetween val="between"/>
      </c:valAx>
    </c:plotArea>
    <c:legend>
      <c:legendPos val="b"/>
      <c:overlay val="0"/>
    </c:legend>
    <c:plotVisOnly val="1"/>
    <c:dispBlanksAs val="zero"/>
    <c:showDLblsOverMax val="1"/>
  </c:char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1 000 активных</c:v>
          </c:tx>
          <c:spPr>
            <a:solidFill>
              <a:schemeClr val="accent1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3 мин</c:v>
              </c:pt>
              <c:pt idx="1">
                <c:v>5 мин</c:v>
              </c:pt>
              <c:pt idx="2">
                <c:v>8 мин</c:v>
              </c:pt>
            </c:strLit>
          </c:cat>
          <c:val>
            <c:numLit>
              <c:formatCode>General</c:formatCode>
              <c:ptCount val="3"/>
              <c:pt idx="0">
                <c:v>2.25</c:v>
              </c:pt>
              <c:pt idx="1">
                <c:v>3.75</c:v>
              </c:pt>
              <c:pt idx="2">
                <c:v>6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CB25-4315-B514-D05E2B24086B}"/>
            </c:ext>
          </c:extLst>
        </c:ser>
        <c:ser>
          <c:idx val="1"/>
          <c:order val="1"/>
          <c:tx>
            <c:v>10 000 активных</c:v>
          </c:tx>
          <c:spPr>
            <a:solidFill>
              <a:schemeClr val="accent2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3 мин</c:v>
              </c:pt>
              <c:pt idx="1">
                <c:v>5 мин</c:v>
              </c:pt>
              <c:pt idx="2">
                <c:v>8 мин</c:v>
              </c:pt>
            </c:strLit>
          </c:cat>
          <c:val>
            <c:numLit>
              <c:formatCode>General</c:formatCode>
              <c:ptCount val="3"/>
              <c:pt idx="0">
                <c:v>22.5</c:v>
              </c:pt>
              <c:pt idx="1">
                <c:v>37.5</c:v>
              </c:pt>
              <c:pt idx="2">
                <c:v>60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CB25-4315-B514-D05E2B24086B}"/>
            </c:ext>
          </c:extLst>
        </c:ser>
        <c:ser>
          <c:idx val="2"/>
          <c:order val="2"/>
          <c:tx>
            <c:v>50 000 активных</c:v>
          </c:tx>
          <c:spPr>
            <a:solidFill>
              <a:schemeClr val="accent3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3 мин</c:v>
              </c:pt>
              <c:pt idx="1">
                <c:v>5 мин</c:v>
              </c:pt>
              <c:pt idx="2">
                <c:v>8 мин</c:v>
              </c:pt>
            </c:strLit>
          </c:cat>
          <c:val>
            <c:numLit>
              <c:formatCode>General</c:formatCode>
              <c:ptCount val="3"/>
              <c:pt idx="0">
                <c:v>112.5</c:v>
              </c:pt>
              <c:pt idx="1">
                <c:v>187.5</c:v>
              </c:pt>
              <c:pt idx="2">
                <c:v>300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2-CB25-4315-B514-D05E2B24086B}"/>
            </c:ext>
          </c:extLst>
        </c:ser>
        <c:dLbls>
          <c:dLblPos val="outEnd"/>
          <c:showLegendKey val="1"/>
          <c:showVal val="1"/>
          <c:showCatName val="1"/>
          <c:showSerName val="1"/>
          <c:showPercent val="1"/>
          <c:showBubbleSize val="1"/>
        </c:dLbls>
        <c:gapWidth val="15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</a:defRPr>
            </a:pPr>
            <a:endParaRPr lang="ru-RU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E2E8F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</a:defRPr>
            </a:pPr>
            <a:endParaRPr lang="ru-RU"/>
          </a:p>
        </c:txPr>
        <c:crossAx val="48650112"/>
        <c:crosses val="autoZero"/>
        <c:crossBetween val="between"/>
      </c:valAx>
    </c:plotArea>
    <c:legend>
      <c:legendPos val="b"/>
      <c:overlay val="0"/>
    </c:legend>
    <c:plotVisOnly val="1"/>
    <c:dispBlanksAs val="zero"/>
    <c:showDLblsOverMax val="1"/>
  </c:char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SDPI</c:v>
          </c:tx>
          <c:spPr>
            <a:solidFill>
              <a:schemeClr val="accent1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Продукт.</c:v>
              </c:pt>
              <c:pt idx="1">
                <c:v>Прогноз</c:v>
              </c:pt>
              <c:pt idx="2">
                <c:v>Реакция</c:v>
              </c:pt>
              <c:pt idx="3">
                <c:v>Качество</c:v>
              </c:pt>
            </c:strLit>
          </c:cat>
          <c:val>
            <c:numLit>
              <c:formatCode>General</c:formatCode>
              <c:ptCount val="4"/>
              <c:pt idx="0">
                <c:v>76</c:v>
              </c:pt>
              <c:pt idx="1">
                <c:v>68</c:v>
              </c:pt>
              <c:pt idx="2">
                <c:v>81</c:v>
              </c:pt>
              <c:pt idx="3">
                <c:v>72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315F-415E-9723-90692368F757}"/>
            </c:ext>
          </c:extLst>
        </c:ser>
        <c:dLbls>
          <c:dLblPos val="outEnd"/>
          <c:showLegendKey val="1"/>
          <c:showVal val="1"/>
          <c:showCatName val="1"/>
          <c:showSerName val="1"/>
          <c:showPercent val="1"/>
          <c:showBubbleSize val="1"/>
        </c:dLbls>
        <c:gapWidth val="15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</a:defRPr>
            </a:pPr>
            <a:endParaRPr lang="ru-RU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E2E8F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</a:defRPr>
            </a:pPr>
            <a:endParaRPr lang="ru-RU"/>
          </a:p>
        </c:txPr>
        <c:crossAx val="48650112"/>
        <c:crosses val="autoZero"/>
        <c:crossBetween val="between"/>
      </c:valAx>
    </c:plotArea>
    <c:plotVisOnly val="1"/>
    <c:dispBlanksAs val="zero"/>
    <c:showDLblsOverMax val="1"/>
  </c:char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99BDB3-5290-47E9-BD70-E06D8A7A59B8}"/>
              </a:ext>
            </a:extLst>
          </p:cNvPr>
          <p:cNvSpPr>
            <a:spLocks noGrp="1"/>
          </p:cNvSpPr>
          <p:nvPr/>
        </p:nvSpPr>
        <p:spPr>
          <a:xfrm>
            <a:off x="685800" y="419100"/>
            <a:ext cx="666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62748E"/>
                </a:solidFill>
              </a:defRPr>
            </a:pPr>
            <a:r>
              <a:rPr sz="1200" b="1">
                <a:solidFill>
                  <a:srgbClr val="62748E"/>
                </a:solidFill>
              </a:rPr>
              <a:t>Стратегия v1.1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BF2332-5261-4439-9A6B-B586CB30D3D3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6667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4350" b="1">
                <a:solidFill>
                  <a:srgbClr val="020618"/>
                </a:solidFill>
              </a:defRPr>
            </a:pPr>
            <a:r>
              <a:rPr sz="4350" b="1">
                <a:solidFill>
                  <a:srgbClr val="020618"/>
                </a:solidFill>
              </a:rPr>
              <a:t>Time Platform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C41621-ADAB-44F1-AD92-BCDE7040B480}"/>
              </a:ext>
            </a:extLst>
          </p:cNvPr>
          <p:cNvSpPr>
            <a:spLocks noGrp="1"/>
          </p:cNvSpPr>
          <p:nvPr/>
        </p:nvSpPr>
        <p:spPr>
          <a:xfrm>
            <a:off x="685800" y="1543050"/>
            <a:ext cx="7239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>
                <a:solidFill>
                  <a:srgbClr val="314158"/>
                </a:solidFill>
              </a:defRPr>
            </a:pPr>
            <a:r>
              <a:rPr sz="1800" b="0">
                <a:solidFill>
                  <a:srgbClr val="314158"/>
                </a:solidFill>
              </a:rPr>
              <a:t>Стратегия развития продуктовой линейки вокруг Time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3A38DF1-D68A-4C61-A1BC-D390DFECFE7F}"/>
              </a:ext>
            </a:extLst>
          </p:cNvPr>
          <p:cNvSpPr>
            <a:spLocks noGrp="1"/>
          </p:cNvSpPr>
          <p:nvPr/>
        </p:nvSpPr>
        <p:spPr>
          <a:xfrm>
            <a:off x="7239000" y="914400"/>
            <a:ext cx="3619500" cy="3390900"/>
          </a:xfrm>
          <a:prstGeom prst="roundRect">
            <a:avLst>
              <a:gd name="adj" fmla="val 2247"/>
            </a:avLst>
          </a:prstGeom>
          <a:solidFill>
            <a:srgbClr val="FEF9C2"/>
          </a:solidFill>
          <a:ln w="9525">
            <a:solidFill>
              <a:srgbClr val="FFDF20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EBCBE0-EFE9-4D3B-AD0A-1CCCA246E794}"/>
              </a:ext>
            </a:extLst>
          </p:cNvPr>
          <p:cNvSpPr>
            <a:spLocks noGrp="1"/>
          </p:cNvSpPr>
          <p:nvPr/>
        </p:nvSpPr>
        <p:spPr>
          <a:xfrm>
            <a:off x="7658100" y="1352550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Первый шаг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EE07DC-EB00-4836-BC66-E87E805D2272}"/>
              </a:ext>
            </a:extLst>
          </p:cNvPr>
          <p:cNvSpPr>
            <a:spLocks noGrp="1"/>
          </p:cNvSpPr>
          <p:nvPr/>
        </p:nvSpPr>
        <p:spPr>
          <a:xfrm>
            <a:off x="7658100" y="1809750"/>
            <a:ext cx="25717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>
                <a:solidFill>
                  <a:srgbClr val="0F172B"/>
                </a:solidFill>
              </a:defRPr>
            </a:pPr>
            <a:r>
              <a:rPr sz="1875" b="0">
                <a:solidFill>
                  <a:srgbClr val="0F172B"/>
                </a:solidFill>
              </a:rPr>
              <a:t>Слой действий из коммуникации: сообщение, задача, владелец, срок, статус и контекст.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4034BB-A8B4-48FA-AB6E-C1E4968F2F97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9905849-9F36-44BB-B65F-DC637BF51D07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465680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99733A6-84C2-410F-896E-6CF2CB56979F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25B6FFB-54F3-48FA-9E84-F2B9AF00D41D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Конкурентный вывод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D70FFA-13BD-4224-AA4F-3A50377917B6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Рынок уже закрывает широкие офисные пакеты. Сильная позиция Time находится в рабочей коммуникации и интеграциях.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04A876F-34A9-4D9F-9737-F89ADBF07862}"/>
              </a:ext>
            </a:extLst>
          </p:cNvPr>
          <p:cNvSpPr>
            <a:spLocks noGrp="1"/>
          </p:cNvSpPr>
          <p:nvPr/>
        </p:nvSpPr>
        <p:spPr>
          <a:xfrm>
            <a:off x="723900" y="213360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0F172B"/>
          </a:solidFill>
          <a:ln w="9525">
            <a:solidFill>
              <a:srgbClr val="0F172B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FF2565-F6C2-4E67-88CA-70C11C163DB6}"/>
              </a:ext>
            </a:extLst>
          </p:cNvPr>
          <p:cNvSpPr>
            <a:spLocks noGrp="1"/>
          </p:cNvSpPr>
          <p:nvPr/>
        </p:nvSpPr>
        <p:spPr>
          <a:xfrm>
            <a:off x="838200" y="2247900"/>
            <a:ext cx="1485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Игрок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BDE408-4847-48BF-92F0-BDB0E7E0880E}"/>
              </a:ext>
            </a:extLst>
          </p:cNvPr>
          <p:cNvSpPr>
            <a:spLocks noGrp="1"/>
          </p:cNvSpPr>
          <p:nvPr/>
        </p:nvSpPr>
        <p:spPr>
          <a:xfrm>
            <a:off x="2552700" y="2247900"/>
            <a:ext cx="2628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Сильная зона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01DB60E-20FD-43F8-8147-9FF8C0A8246D}"/>
              </a:ext>
            </a:extLst>
          </p:cNvPr>
          <p:cNvSpPr>
            <a:spLocks noGrp="1"/>
          </p:cNvSpPr>
          <p:nvPr/>
        </p:nvSpPr>
        <p:spPr>
          <a:xfrm>
            <a:off x="5410200" y="2247900"/>
            <a:ext cx="5581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Вывод для Time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C9FD6D5-2D2C-486B-859D-08C68743E334}"/>
              </a:ext>
            </a:extLst>
          </p:cNvPr>
          <p:cNvSpPr>
            <a:spLocks noGrp="1"/>
          </p:cNvSpPr>
          <p:nvPr/>
        </p:nvSpPr>
        <p:spPr>
          <a:xfrm>
            <a:off x="723900" y="268605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5A8262-0604-49A3-9001-37E73C77B064}"/>
              </a:ext>
            </a:extLst>
          </p:cNvPr>
          <p:cNvSpPr>
            <a:spLocks noGrp="1"/>
          </p:cNvSpPr>
          <p:nvPr/>
        </p:nvSpPr>
        <p:spPr>
          <a:xfrm>
            <a:off x="838200" y="2800350"/>
            <a:ext cx="1485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Битрикс24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4EC302C-9287-474F-97DB-CD55478E104E}"/>
              </a:ext>
            </a:extLst>
          </p:cNvPr>
          <p:cNvSpPr>
            <a:spLocks noGrp="1"/>
          </p:cNvSpPr>
          <p:nvPr/>
        </p:nvSpPr>
        <p:spPr>
          <a:xfrm>
            <a:off x="2552700" y="2800350"/>
            <a:ext cx="2628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CRM, задачи, документы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520293-072F-4AD0-8241-95C787CF493C}"/>
              </a:ext>
            </a:extLst>
          </p:cNvPr>
          <p:cNvSpPr>
            <a:spLocks noGrp="1"/>
          </p:cNvSpPr>
          <p:nvPr/>
        </p:nvSpPr>
        <p:spPr>
          <a:xfrm>
            <a:off x="5410200" y="2800350"/>
            <a:ext cx="5581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широкий пакет задает планку зрелости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65B70FD-93DB-421C-A5DA-6FB94C344F3E}"/>
              </a:ext>
            </a:extLst>
          </p:cNvPr>
          <p:cNvSpPr>
            <a:spLocks noGrp="1"/>
          </p:cNvSpPr>
          <p:nvPr/>
        </p:nvSpPr>
        <p:spPr>
          <a:xfrm>
            <a:off x="723900" y="323850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616FA8C-04FF-4680-93C7-DFC181A6777B}"/>
              </a:ext>
            </a:extLst>
          </p:cNvPr>
          <p:cNvSpPr>
            <a:spLocks noGrp="1"/>
          </p:cNvSpPr>
          <p:nvPr/>
        </p:nvSpPr>
        <p:spPr>
          <a:xfrm>
            <a:off x="838200" y="3352800"/>
            <a:ext cx="1485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Яндекс 360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62CD842-95C5-418F-BEFE-3E83CA2F7CDA}"/>
              </a:ext>
            </a:extLst>
          </p:cNvPr>
          <p:cNvSpPr>
            <a:spLocks noGrp="1"/>
          </p:cNvSpPr>
          <p:nvPr/>
        </p:nvSpPr>
        <p:spPr>
          <a:xfrm>
            <a:off x="2552700" y="3352800"/>
            <a:ext cx="2628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почта, трекер, вики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A3CB08-F6CE-4DC2-9199-E012D9A63B1E}"/>
              </a:ext>
            </a:extLst>
          </p:cNvPr>
          <p:cNvSpPr>
            <a:spLocks noGrp="1"/>
          </p:cNvSpPr>
          <p:nvPr/>
        </p:nvSpPr>
        <p:spPr>
          <a:xfrm>
            <a:off x="5410200" y="3352800"/>
            <a:ext cx="5581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важна точная экономика модуля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C35189D0-10BD-42EF-B39A-D1C41E88BDF3}"/>
              </a:ext>
            </a:extLst>
          </p:cNvPr>
          <p:cNvSpPr>
            <a:spLocks noGrp="1"/>
          </p:cNvSpPr>
          <p:nvPr/>
        </p:nvSpPr>
        <p:spPr>
          <a:xfrm>
            <a:off x="723900" y="379095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EFAD9F3-B90A-42AD-9EA0-E82578B33CDB}"/>
              </a:ext>
            </a:extLst>
          </p:cNvPr>
          <p:cNvSpPr>
            <a:spLocks noGrp="1"/>
          </p:cNvSpPr>
          <p:nvPr/>
        </p:nvSpPr>
        <p:spPr>
          <a:xfrm>
            <a:off x="838200" y="3905250"/>
            <a:ext cx="1485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VK WorkSpace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77E374-5D80-4EE4-B96F-D1EF00419238}"/>
              </a:ext>
            </a:extLst>
          </p:cNvPr>
          <p:cNvSpPr>
            <a:spLocks noGrp="1"/>
          </p:cNvSpPr>
          <p:nvPr/>
        </p:nvSpPr>
        <p:spPr>
          <a:xfrm>
            <a:off x="2552700" y="3905250"/>
            <a:ext cx="2628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почта, видео, документы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85FE052-C9FD-4FF7-8D7A-BB926A4A2D06}"/>
              </a:ext>
            </a:extLst>
          </p:cNvPr>
          <p:cNvSpPr>
            <a:spLocks noGrp="1"/>
          </p:cNvSpPr>
          <p:nvPr/>
        </p:nvSpPr>
        <p:spPr>
          <a:xfrm>
            <a:off x="5410200" y="3905250"/>
            <a:ext cx="5581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сильный ценовой фон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CC2DF28-A84A-404B-A4C7-C91763209D83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1ED7418-E8CE-4DC9-B98E-11FDA8E15FB2}"/>
              </a:ext>
            </a:extLst>
          </p:cNvPr>
          <p:cNvSpPr>
            <a:spLocks noGrp="1"/>
          </p:cNvSpPr>
          <p:nvPr/>
        </p:nvSpPr>
        <p:spPr>
          <a:xfrm>
            <a:off x="838200" y="4457700"/>
            <a:ext cx="1485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Kaiten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8F35DF2-3C48-4147-BC9E-48A0A9099092}"/>
              </a:ext>
            </a:extLst>
          </p:cNvPr>
          <p:cNvSpPr>
            <a:spLocks noGrp="1"/>
          </p:cNvSpPr>
          <p:nvPr/>
        </p:nvSpPr>
        <p:spPr>
          <a:xfrm>
            <a:off x="2552700" y="4457700"/>
            <a:ext cx="2628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задачи и доски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3F180E4-AF1E-4EDA-83F8-222C2C5A992C}"/>
              </a:ext>
            </a:extLst>
          </p:cNvPr>
          <p:cNvSpPr>
            <a:spLocks noGrp="1"/>
          </p:cNvSpPr>
          <p:nvPr/>
        </p:nvSpPr>
        <p:spPr>
          <a:xfrm>
            <a:off x="5410200" y="4457700"/>
            <a:ext cx="5581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нужен захват действия из Time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44C3B240-8F38-40E3-8844-59BD24FF360A}"/>
              </a:ext>
            </a:extLst>
          </p:cNvPr>
          <p:cNvSpPr>
            <a:spLocks noGrp="1"/>
          </p:cNvSpPr>
          <p:nvPr/>
        </p:nvSpPr>
        <p:spPr>
          <a:xfrm>
            <a:off x="723900" y="489585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EB89295-7060-45D3-B07D-A9A43C2E1216}"/>
              </a:ext>
            </a:extLst>
          </p:cNvPr>
          <p:cNvSpPr>
            <a:spLocks noGrp="1"/>
          </p:cNvSpPr>
          <p:nvPr/>
        </p:nvSpPr>
        <p:spPr>
          <a:xfrm>
            <a:off x="838200" y="5010150"/>
            <a:ext cx="1485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МойОфис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824827E-2F77-419B-9284-44903A483DB2}"/>
              </a:ext>
            </a:extLst>
          </p:cNvPr>
          <p:cNvSpPr>
            <a:spLocks noGrp="1"/>
          </p:cNvSpPr>
          <p:nvPr/>
        </p:nvSpPr>
        <p:spPr>
          <a:xfrm>
            <a:off x="2552700" y="5010150"/>
            <a:ext cx="2628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защищенный контур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A8BA6BD-489A-4DCE-B5CD-2D792FE12C9F}"/>
              </a:ext>
            </a:extLst>
          </p:cNvPr>
          <p:cNvSpPr>
            <a:spLocks noGrp="1"/>
          </p:cNvSpPr>
          <p:nvPr/>
        </p:nvSpPr>
        <p:spPr>
          <a:xfrm>
            <a:off x="5410200" y="5010150"/>
            <a:ext cx="5581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важна локальная поставка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BAF4DA1-BCED-4B71-951A-3B605A09E27D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EC9BAAA-732E-412C-91B9-828FDF927E16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133558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90E9438-C83B-418A-91B0-65FEC6FCDF8C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021E58-39DF-497A-B3D1-E4B27D713729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План прототипа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CE5B104-9ABD-4EBA-9AF3-8970CD0DAA26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Стратегия считается согласованным драфтом. Следующий шаг: показать один сценарий на веб-прототипе в стиле Time.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F0FA28-DEEC-4CB2-B598-8EC1BF7426E8}"/>
              </a:ext>
            </a:extLst>
          </p:cNvPr>
          <p:cNvSpPr>
            <a:spLocks noGrp="1"/>
          </p:cNvSpPr>
          <p:nvPr/>
        </p:nvSpPr>
        <p:spPr>
          <a:xfrm>
            <a:off x="68580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0F01C78-8658-4A3D-9559-3860EC53E0B6}"/>
              </a:ext>
            </a:extLst>
          </p:cNvPr>
          <p:cNvSpPr>
            <a:spLocks noGrp="1"/>
          </p:cNvSpPr>
          <p:nvPr/>
        </p:nvSpPr>
        <p:spPr>
          <a:xfrm>
            <a:off x="876300" y="2571750"/>
            <a:ext cx="381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1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365B19-1EC6-4F3B-B078-E74B63B2AF8A}"/>
              </a:ext>
            </a:extLst>
          </p:cNvPr>
          <p:cNvSpPr>
            <a:spLocks noGrp="1"/>
          </p:cNvSpPr>
          <p:nvPr/>
        </p:nvSpPr>
        <p:spPr>
          <a:xfrm>
            <a:off x="876300" y="3105150"/>
            <a:ext cx="1257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Сообщение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3A95EDA-D2BC-472D-BB50-5ACCEDDFEFE7}"/>
              </a:ext>
            </a:extLst>
          </p:cNvPr>
          <p:cNvSpPr>
            <a:spLocks noGrp="1"/>
          </p:cNvSpPr>
          <p:nvPr/>
        </p:nvSpPr>
        <p:spPr>
          <a:xfrm>
            <a:off x="876300" y="3524250"/>
            <a:ext cx="12573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в канале появляется договоренность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EF0C7C8-A73C-4F28-A772-937A6613A081}"/>
              </a:ext>
            </a:extLst>
          </p:cNvPr>
          <p:cNvSpPr>
            <a:spLocks noGrp="1"/>
          </p:cNvSpPr>
          <p:nvPr/>
        </p:nvSpPr>
        <p:spPr>
          <a:xfrm>
            <a:off x="283845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EF9C2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7A1776-19E6-476B-8902-1AB80ECEAD81}"/>
              </a:ext>
            </a:extLst>
          </p:cNvPr>
          <p:cNvSpPr>
            <a:spLocks noGrp="1"/>
          </p:cNvSpPr>
          <p:nvPr/>
        </p:nvSpPr>
        <p:spPr>
          <a:xfrm>
            <a:off x="3028950" y="2571750"/>
            <a:ext cx="381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2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02DB453-903E-4DE3-B340-7BAA01A14A8F}"/>
              </a:ext>
            </a:extLst>
          </p:cNvPr>
          <p:cNvSpPr>
            <a:spLocks noGrp="1"/>
          </p:cNvSpPr>
          <p:nvPr/>
        </p:nvSpPr>
        <p:spPr>
          <a:xfrm>
            <a:off x="3028950" y="3105150"/>
            <a:ext cx="1257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Действие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27DA419-42C5-42BE-BEA1-99D2F56CA0A2}"/>
              </a:ext>
            </a:extLst>
          </p:cNvPr>
          <p:cNvSpPr>
            <a:spLocks noGrp="1"/>
          </p:cNvSpPr>
          <p:nvPr/>
        </p:nvSpPr>
        <p:spPr>
          <a:xfrm>
            <a:off x="3028950" y="3524250"/>
            <a:ext cx="12573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создание задачи из сообщения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EE2202F-12C3-493C-8C4F-B0E164FDE6C5}"/>
              </a:ext>
            </a:extLst>
          </p:cNvPr>
          <p:cNvSpPr>
            <a:spLocks noGrp="1"/>
          </p:cNvSpPr>
          <p:nvPr/>
        </p:nvSpPr>
        <p:spPr>
          <a:xfrm>
            <a:off x="499110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4DAD161-3D16-468D-B5D5-45229F0A9149}"/>
              </a:ext>
            </a:extLst>
          </p:cNvPr>
          <p:cNvSpPr>
            <a:spLocks noGrp="1"/>
          </p:cNvSpPr>
          <p:nvPr/>
        </p:nvSpPr>
        <p:spPr>
          <a:xfrm>
            <a:off x="5181600" y="2571750"/>
            <a:ext cx="381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3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4930920-F2B8-4EC8-9496-DA274FDC85FE}"/>
              </a:ext>
            </a:extLst>
          </p:cNvPr>
          <p:cNvSpPr>
            <a:spLocks noGrp="1"/>
          </p:cNvSpPr>
          <p:nvPr/>
        </p:nvSpPr>
        <p:spPr>
          <a:xfrm>
            <a:off x="5181600" y="3105150"/>
            <a:ext cx="1257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Панель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DC7A0D-8684-48E1-B0A4-3FEE6630AE51}"/>
              </a:ext>
            </a:extLst>
          </p:cNvPr>
          <p:cNvSpPr>
            <a:spLocks noGrp="1"/>
          </p:cNvSpPr>
          <p:nvPr/>
        </p:nvSpPr>
        <p:spPr>
          <a:xfrm>
            <a:off x="5181600" y="3524250"/>
            <a:ext cx="12573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список команды, сроки, статусы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0ABB977-C19D-4C9B-9959-A4F45AE9C30E}"/>
              </a:ext>
            </a:extLst>
          </p:cNvPr>
          <p:cNvSpPr>
            <a:spLocks noGrp="1"/>
          </p:cNvSpPr>
          <p:nvPr/>
        </p:nvSpPr>
        <p:spPr>
          <a:xfrm>
            <a:off x="714375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5427103-75FD-410A-9BC5-262062315795}"/>
              </a:ext>
            </a:extLst>
          </p:cNvPr>
          <p:cNvSpPr>
            <a:spLocks noGrp="1"/>
          </p:cNvSpPr>
          <p:nvPr/>
        </p:nvSpPr>
        <p:spPr>
          <a:xfrm>
            <a:off x="7334250" y="2571750"/>
            <a:ext cx="381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4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764FDB9-D99A-4039-A22A-A533081AD586}"/>
              </a:ext>
            </a:extLst>
          </p:cNvPr>
          <p:cNvSpPr>
            <a:spLocks noGrp="1"/>
          </p:cNvSpPr>
          <p:nvPr/>
        </p:nvSpPr>
        <p:spPr>
          <a:xfrm>
            <a:off x="7334250" y="3105150"/>
            <a:ext cx="1257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Синхронизация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A62529B-7CCE-4EF9-94E1-15988A033685}"/>
              </a:ext>
            </a:extLst>
          </p:cNvPr>
          <p:cNvSpPr>
            <a:spLocks noGrp="1"/>
          </p:cNvSpPr>
          <p:nvPr/>
        </p:nvSpPr>
        <p:spPr>
          <a:xfrm>
            <a:off x="7334250" y="3524250"/>
            <a:ext cx="12573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обновление статуса в Time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17E7485-DB4F-4ED7-B6AF-38DF0998AE9A}"/>
              </a:ext>
            </a:extLst>
          </p:cNvPr>
          <p:cNvSpPr>
            <a:spLocks noGrp="1"/>
          </p:cNvSpPr>
          <p:nvPr/>
        </p:nvSpPr>
        <p:spPr>
          <a:xfrm>
            <a:off x="929640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5CEF1FA-4062-4040-9B1B-E5EF7B16A73F}"/>
              </a:ext>
            </a:extLst>
          </p:cNvPr>
          <p:cNvSpPr>
            <a:spLocks noGrp="1"/>
          </p:cNvSpPr>
          <p:nvPr/>
        </p:nvSpPr>
        <p:spPr>
          <a:xfrm>
            <a:off x="9486900" y="2571750"/>
            <a:ext cx="381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5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E63B7DE-4136-442F-B806-62612950B1CC}"/>
              </a:ext>
            </a:extLst>
          </p:cNvPr>
          <p:cNvSpPr>
            <a:spLocks noGrp="1"/>
          </p:cNvSpPr>
          <p:nvPr/>
        </p:nvSpPr>
        <p:spPr>
          <a:xfrm>
            <a:off x="9486900" y="3105150"/>
            <a:ext cx="1257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Измерение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4210B91-B77C-4838-A5F8-F35E5045D8CB}"/>
              </a:ext>
            </a:extLst>
          </p:cNvPr>
          <p:cNvSpPr>
            <a:spLocks noGrp="1"/>
          </p:cNvSpPr>
          <p:nvPr/>
        </p:nvSpPr>
        <p:spPr>
          <a:xfrm>
            <a:off x="9486900" y="3524250"/>
            <a:ext cx="12573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метрики пилота и решение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435A541-5F45-4352-A5CF-6FE5718DF045}"/>
              </a:ext>
            </a:extLst>
          </p:cNvPr>
          <p:cNvSpPr>
            <a:spLocks noGrp="1"/>
          </p:cNvSpPr>
          <p:nvPr/>
        </p:nvSpPr>
        <p:spPr>
          <a:xfrm>
            <a:off x="876300" y="5086350"/>
            <a:ext cx="9810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D293D"/>
                </a:solidFill>
              </a:defRPr>
            </a:pPr>
            <a:r>
              <a:rPr sz="1500" b="0">
                <a:solidFill>
                  <a:srgbClr val="1D293D"/>
                </a:solidFill>
              </a:rPr>
              <a:t>Критерии приемки: соответствие дизайн-системе Time, демонстрационные данные, понятные состояния, без реальных интеграций и персональных данных.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DDE854D-649E-4D1B-8EF0-1DB6DF36453E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0FCD24F-3AA4-4784-9A1F-2816E6D6D777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056299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A98EC4-4053-4E93-B99E-064433AEB86A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A811D8-CD09-400F-AC27-EF3C4E120ABD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Аналитика эффективности команд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6BF6334-B516-4E4A-8509-AC95C5285705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Модуль превращает рабочий поток в измеримую модель для сотрудников, руководителей и владельцев продукта.</a:t>
            </a:r>
          </a:p>
        </p:txBody>
      </p:sp>
      <p:graphicFrame>
        <p:nvGraphicFramePr>
          <p:cNvPr id="21" name="Chart"/>
          <p:cNvGraphicFramePr/>
          <p:nvPr>
            <p:extLst>
              <p:ext uri="{D42A27DB-BD31-4B8C-83A1-F6EECF244321}">
                <p14:modId xmlns:p14="http://schemas.microsoft.com/office/powerpoint/2010/main" val="1237444266"/>
              </p:ext>
            </p:extLst>
          </p:nvPr>
        </p:nvGraphicFramePr>
        <p:xfrm>
          <a:off x="723900" y="2133600"/>
          <a:ext cx="4953000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C2F0DF5-A94A-4C2C-946E-3538A00DCAB1}"/>
              </a:ext>
            </a:extLst>
          </p:cNvPr>
          <p:cNvSpPr>
            <a:spLocks noGrp="1"/>
          </p:cNvSpPr>
          <p:nvPr/>
        </p:nvSpPr>
        <p:spPr>
          <a:xfrm>
            <a:off x="6286500" y="2152650"/>
            <a:ext cx="4476750" cy="2781300"/>
          </a:xfrm>
          <a:prstGeom prst="roundRect">
            <a:avLst>
              <a:gd name="adj" fmla="val 2740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D97206-EB1A-47F8-B6C8-699188DDA234}"/>
              </a:ext>
            </a:extLst>
          </p:cNvPr>
          <p:cNvSpPr>
            <a:spLocks noGrp="1"/>
          </p:cNvSpPr>
          <p:nvPr/>
        </p:nvSpPr>
        <p:spPr>
          <a:xfrm>
            <a:off x="6610350" y="2419350"/>
            <a:ext cx="2286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20618"/>
                </a:solidFill>
              </a:defRPr>
            </a:pPr>
            <a:r>
              <a:rPr sz="1800" b="1">
                <a:solidFill>
                  <a:srgbClr val="020618"/>
                </a:solidFill>
              </a:rPr>
              <a:t>Что входит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9FE1A36-D37E-498B-8E0A-768D6083A28E}"/>
              </a:ext>
            </a:extLst>
          </p:cNvPr>
          <p:cNvSpPr>
            <a:spLocks noGrp="1"/>
          </p:cNvSpPr>
          <p:nvPr/>
        </p:nvSpPr>
        <p:spPr>
          <a:xfrm>
            <a:off x="6667500" y="29908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A423B1-87C8-4555-A647-0E2CDBD95A60}"/>
              </a:ext>
            </a:extLst>
          </p:cNvPr>
          <p:cNvSpPr>
            <a:spLocks noGrp="1"/>
          </p:cNvSpPr>
          <p:nvPr/>
        </p:nvSpPr>
        <p:spPr>
          <a:xfrm>
            <a:off x="6934200" y="2914650"/>
            <a:ext cx="3162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cycle time, lead time, CFD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F1992D7C-CBF7-4B32-A946-ECB001AA2DB3}"/>
              </a:ext>
            </a:extLst>
          </p:cNvPr>
          <p:cNvSpPr>
            <a:spLocks noGrp="1"/>
          </p:cNvSpPr>
          <p:nvPr/>
        </p:nvSpPr>
        <p:spPr>
          <a:xfrm>
            <a:off x="6667500" y="34480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DEF656F-9CC9-435A-8628-F4C376BDFA53}"/>
              </a:ext>
            </a:extLst>
          </p:cNvPr>
          <p:cNvSpPr>
            <a:spLocks noGrp="1"/>
          </p:cNvSpPr>
          <p:nvPr/>
        </p:nvSpPr>
        <p:spPr>
          <a:xfrm>
            <a:off x="6934200" y="3371850"/>
            <a:ext cx="3162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velocity, throughput, burndown, burnup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F9F6F5DD-DEC5-4C8E-B666-AF4BFFA50579}"/>
              </a:ext>
            </a:extLst>
          </p:cNvPr>
          <p:cNvSpPr>
            <a:spLocks noGrp="1"/>
          </p:cNvSpPr>
          <p:nvPr/>
        </p:nvSpPr>
        <p:spPr>
          <a:xfrm>
            <a:off x="6667500" y="39052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8781514-4B7A-446A-B167-330E5404D2D9}"/>
              </a:ext>
            </a:extLst>
          </p:cNvPr>
          <p:cNvSpPr>
            <a:spLocks noGrp="1"/>
          </p:cNvSpPr>
          <p:nvPr/>
        </p:nvSpPr>
        <p:spPr>
          <a:xfrm>
            <a:off x="6934200" y="3829050"/>
            <a:ext cx="3162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Time To Market, качество, стоимость времени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D62A90C7-9083-4619-BA7D-CADB457B1FAF}"/>
              </a:ext>
            </a:extLst>
          </p:cNvPr>
          <p:cNvSpPr>
            <a:spLocks noGrp="1"/>
          </p:cNvSpPr>
          <p:nvPr/>
        </p:nvSpPr>
        <p:spPr>
          <a:xfrm>
            <a:off x="6667500" y="43624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6801627-5CF6-48AA-BFC3-484D082A739B}"/>
              </a:ext>
            </a:extLst>
          </p:cNvPr>
          <p:cNvSpPr>
            <a:spLocks noGrp="1"/>
          </p:cNvSpPr>
          <p:nvPr/>
        </p:nvSpPr>
        <p:spPr>
          <a:xfrm>
            <a:off x="6934200" y="4286250"/>
            <a:ext cx="3162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SDPI и сравнение без персонального давления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413C9B0-7839-41E0-BF0A-4421C8F08FF7}"/>
              </a:ext>
            </a:extLst>
          </p:cNvPr>
          <p:cNvSpPr>
            <a:spLocks noGrp="1"/>
          </p:cNvSpPr>
          <p:nvPr/>
        </p:nvSpPr>
        <p:spPr>
          <a:xfrm>
            <a:off x="876300" y="5295900"/>
            <a:ext cx="9810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D293D"/>
                </a:solidFill>
              </a:defRPr>
            </a:pPr>
            <a:r>
              <a:rPr sz="1425" b="0">
                <a:solidFill>
                  <a:srgbClr val="1D293D"/>
                </a:solidFill>
              </a:rPr>
              <a:t>Пояснение: SDPI является индексом для диагностики потока. Управленческие решения принимаются по тренду, контексту и целям команды.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0983834-5AF7-4691-BAD3-D038C51F0A25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F368787-00F2-488C-ABCC-1A67EDC798FE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87856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C9647C7-7E37-413A-8061-AEB1DCB42C9E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8534A9-9EF1-49AE-B0F5-06E5C0A39A87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Слой знаний становится ядром контекста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D9C89F-A33E-4A63-9907-614BA32BAAC9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Знания связывают решения, проекты, продукты, поддержку, рынок, RAG и быстрые прототипы на безопасных данных.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B477C53-1E89-453F-AAFA-0C21E99E577B}"/>
              </a:ext>
            </a:extLst>
          </p:cNvPr>
          <p:cNvSpPr>
            <a:spLocks noGrp="1"/>
          </p:cNvSpPr>
          <p:nvPr/>
        </p:nvSpPr>
        <p:spPr>
          <a:xfrm>
            <a:off x="933450" y="2343150"/>
            <a:ext cx="2476500" cy="1104900"/>
          </a:xfrm>
          <a:prstGeom prst="roundRect">
            <a:avLst>
              <a:gd name="adj" fmla="val 6897"/>
            </a:avLst>
          </a:prstGeom>
          <a:solidFill>
            <a:srgbClr val="FEF9C2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AEAF6AB-4024-40EC-A711-6FFCF29CC96B}"/>
              </a:ext>
            </a:extLst>
          </p:cNvPr>
          <p:cNvSpPr>
            <a:spLocks noGrp="1"/>
          </p:cNvSpPr>
          <p:nvPr/>
        </p:nvSpPr>
        <p:spPr>
          <a:xfrm>
            <a:off x="1143000" y="25717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База знаний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C6F4851-8965-45AE-8CE0-32C5664F81E9}"/>
              </a:ext>
            </a:extLst>
          </p:cNvPr>
          <p:cNvSpPr>
            <a:spLocks noGrp="1"/>
          </p:cNvSpPr>
          <p:nvPr/>
        </p:nvSpPr>
        <p:spPr>
          <a:xfrm>
            <a:off x="1143000" y="2952750"/>
            <a:ext cx="19431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статьи, правила, инструкции, владельцы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A120940-119F-41A1-B75F-A50A1B0743A9}"/>
              </a:ext>
            </a:extLst>
          </p:cNvPr>
          <p:cNvSpPr>
            <a:spLocks noGrp="1"/>
          </p:cNvSpPr>
          <p:nvPr/>
        </p:nvSpPr>
        <p:spPr>
          <a:xfrm>
            <a:off x="3981450" y="2343150"/>
            <a:ext cx="2476500" cy="1104900"/>
          </a:xfrm>
          <a:prstGeom prst="roundRect">
            <a:avLst>
              <a:gd name="adj" fmla="val 6897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830B50D-5918-4D6B-8392-BB4C03476C2C}"/>
              </a:ext>
            </a:extLst>
          </p:cNvPr>
          <p:cNvSpPr>
            <a:spLocks noGrp="1"/>
          </p:cNvSpPr>
          <p:nvPr/>
        </p:nvSpPr>
        <p:spPr>
          <a:xfrm>
            <a:off x="4191000" y="25717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Проекты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4D46E0-D5C0-4EF6-AE90-1AB87E5BB23F}"/>
              </a:ext>
            </a:extLst>
          </p:cNvPr>
          <p:cNvSpPr>
            <a:spLocks noGrp="1"/>
          </p:cNvSpPr>
          <p:nvPr/>
        </p:nvSpPr>
        <p:spPr>
          <a:xfrm>
            <a:off x="4191000" y="2952750"/>
            <a:ext cx="19431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решения, риски, статусы, артефакты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9F5B553-D3CE-41CC-982E-2F2672833B18}"/>
              </a:ext>
            </a:extLst>
          </p:cNvPr>
          <p:cNvSpPr>
            <a:spLocks noGrp="1"/>
          </p:cNvSpPr>
          <p:nvPr/>
        </p:nvSpPr>
        <p:spPr>
          <a:xfrm>
            <a:off x="7029450" y="2343150"/>
            <a:ext cx="2476500" cy="1104900"/>
          </a:xfrm>
          <a:prstGeom prst="roundRect">
            <a:avLst>
              <a:gd name="adj" fmla="val 6897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B5C889F-23A0-4B2D-A536-6ABF82786530}"/>
              </a:ext>
            </a:extLst>
          </p:cNvPr>
          <p:cNvSpPr>
            <a:spLocks noGrp="1"/>
          </p:cNvSpPr>
          <p:nvPr/>
        </p:nvSpPr>
        <p:spPr>
          <a:xfrm>
            <a:off x="7239000" y="25717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Поддержка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2020B84-1F6A-4731-91D7-35C0BA7671DE}"/>
              </a:ext>
            </a:extLst>
          </p:cNvPr>
          <p:cNvSpPr>
            <a:spLocks noGrp="1"/>
          </p:cNvSpPr>
          <p:nvPr/>
        </p:nvSpPr>
        <p:spPr>
          <a:xfrm>
            <a:off x="7239000" y="2952750"/>
            <a:ext cx="19431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повторные вопросы, SLA, решения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7011B3A-AC50-4240-8FA4-D1F1E5B50543}"/>
              </a:ext>
            </a:extLst>
          </p:cNvPr>
          <p:cNvSpPr>
            <a:spLocks noGrp="1"/>
          </p:cNvSpPr>
          <p:nvPr/>
        </p:nvSpPr>
        <p:spPr>
          <a:xfrm>
            <a:off x="933450" y="3981450"/>
            <a:ext cx="2476500" cy="1104900"/>
          </a:xfrm>
          <a:prstGeom prst="roundRect">
            <a:avLst>
              <a:gd name="adj" fmla="val 6897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C4BC737-1862-48C1-864A-B1ADFF544A3F}"/>
              </a:ext>
            </a:extLst>
          </p:cNvPr>
          <p:cNvSpPr>
            <a:spLocks noGrp="1"/>
          </p:cNvSpPr>
          <p:nvPr/>
        </p:nvSpPr>
        <p:spPr>
          <a:xfrm>
            <a:off x="1143000" y="42100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RAG и LLM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E8077AD-976B-4008-A1BA-A050E5C1FBBE}"/>
              </a:ext>
            </a:extLst>
          </p:cNvPr>
          <p:cNvSpPr>
            <a:spLocks noGrp="1"/>
          </p:cNvSpPr>
          <p:nvPr/>
        </p:nvSpPr>
        <p:spPr>
          <a:xfrm>
            <a:off x="1143000" y="4591050"/>
            <a:ext cx="19431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ответы с проверкой прав и цитатами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C1F17B27-2E71-4480-83E3-EC534BE30DF8}"/>
              </a:ext>
            </a:extLst>
          </p:cNvPr>
          <p:cNvSpPr>
            <a:spLocks noGrp="1"/>
          </p:cNvSpPr>
          <p:nvPr/>
        </p:nvSpPr>
        <p:spPr>
          <a:xfrm>
            <a:off x="3981450" y="3981450"/>
            <a:ext cx="2476500" cy="1104900"/>
          </a:xfrm>
          <a:prstGeom prst="roundRect">
            <a:avLst>
              <a:gd name="adj" fmla="val 6897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018293E-A5E5-4638-8355-01258E316734}"/>
              </a:ext>
            </a:extLst>
          </p:cNvPr>
          <p:cNvSpPr>
            <a:spLocks noGrp="1"/>
          </p:cNvSpPr>
          <p:nvPr/>
        </p:nvSpPr>
        <p:spPr>
          <a:xfrm>
            <a:off x="4191000" y="42100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Рынок и discovery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7CAD94B-645B-4C11-A1C9-EEBD3E7E322E}"/>
              </a:ext>
            </a:extLst>
          </p:cNvPr>
          <p:cNvSpPr>
            <a:spLocks noGrp="1"/>
          </p:cNvSpPr>
          <p:nvPr/>
        </p:nvSpPr>
        <p:spPr>
          <a:xfrm>
            <a:off x="4191000" y="4591050"/>
            <a:ext cx="19431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инсайты, гипотезы, сигналы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64162D5F-125F-4C24-903B-585D71BBDB63}"/>
              </a:ext>
            </a:extLst>
          </p:cNvPr>
          <p:cNvSpPr>
            <a:spLocks noGrp="1"/>
          </p:cNvSpPr>
          <p:nvPr/>
        </p:nvSpPr>
        <p:spPr>
          <a:xfrm>
            <a:off x="7029450" y="3981450"/>
            <a:ext cx="2476500" cy="1104900"/>
          </a:xfrm>
          <a:prstGeom prst="roundRect">
            <a:avLst>
              <a:gd name="adj" fmla="val 6897"/>
            </a:avLst>
          </a:prstGeom>
          <a:solidFill>
            <a:srgbClr val="FEF9C2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0827AB5-9953-430B-95FF-AC0D1666E5F2}"/>
              </a:ext>
            </a:extLst>
          </p:cNvPr>
          <p:cNvSpPr>
            <a:spLocks noGrp="1"/>
          </p:cNvSpPr>
          <p:nvPr/>
        </p:nvSpPr>
        <p:spPr>
          <a:xfrm>
            <a:off x="7239000" y="42100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Прототипы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BA457-3414-4FED-AD9A-B87D682D65E8}"/>
              </a:ext>
            </a:extLst>
          </p:cNvPr>
          <p:cNvSpPr>
            <a:spLocks noGrp="1"/>
          </p:cNvSpPr>
          <p:nvPr/>
        </p:nvSpPr>
        <p:spPr>
          <a:xfrm>
            <a:off x="7239000" y="4591050"/>
            <a:ext cx="19431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сборка экранов на проверенных данных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1FBE12C-CD67-4C6F-9F98-FC5F80190D08}"/>
              </a:ext>
            </a:extLst>
          </p:cNvPr>
          <p:cNvSpPr>
            <a:spLocks noGrp="1"/>
          </p:cNvSpPr>
          <p:nvPr/>
        </p:nvSpPr>
        <p:spPr>
          <a:xfrm>
            <a:off x="876300" y="5467350"/>
            <a:ext cx="9810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D293D"/>
                </a:solidFill>
              </a:defRPr>
            </a:pPr>
            <a:r>
              <a:rPr sz="1425" b="0">
                <a:solidFill>
                  <a:srgbClr val="1D293D"/>
                </a:solidFill>
              </a:rPr>
              <a:t>Критический принцип: ответ должен учитывать уровень доступа, владельца источника, срок хранения, аудит запроса и запрет раскрытия скрытого контекста.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BF83753-AE32-4BDA-9DE3-97EB54A4F5D4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FDB896B-D9F7-45CB-85F5-85EE520264D3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303409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7AA0135-F24F-4B62-87F6-1056338FBE0B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B3ADEA-400F-494D-9E29-6FFA5388EA3E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Веб-прототип показывает стратегию через роли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BD5496-CC5F-4CEF-AFCD-603B21799FFC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Один интерфейс демонстрирует действия, знания, аналитику и интеграции без подключения к реальным данным.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2CE19D4-1F23-42FD-A9C7-1ADB86A498CD}"/>
              </a:ext>
            </a:extLst>
          </p:cNvPr>
          <p:cNvSpPr>
            <a:spLocks noGrp="1"/>
          </p:cNvSpPr>
          <p:nvPr/>
        </p:nvSpPr>
        <p:spPr>
          <a:xfrm>
            <a:off x="723900" y="2076450"/>
            <a:ext cx="10287000" cy="495300"/>
          </a:xfrm>
          <a:prstGeom prst="roundRect">
            <a:avLst>
              <a:gd name="adj" fmla="val 15385"/>
            </a:avLst>
          </a:prstGeom>
          <a:solidFill>
            <a:srgbClr val="0F172B"/>
          </a:solidFill>
          <a:ln w="9525">
            <a:solidFill>
              <a:srgbClr val="0F172B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C87AFB2-05E8-4BC7-B894-3B84A47DE37E}"/>
              </a:ext>
            </a:extLst>
          </p:cNvPr>
          <p:cNvSpPr>
            <a:spLocks noGrp="1"/>
          </p:cNvSpPr>
          <p:nvPr/>
        </p:nvSpPr>
        <p:spPr>
          <a:xfrm>
            <a:off x="838200" y="2190750"/>
            <a:ext cx="1390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Роль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F7C3CAC-743C-4BA3-BA8D-E2555EB91EF3}"/>
              </a:ext>
            </a:extLst>
          </p:cNvPr>
          <p:cNvSpPr>
            <a:spLocks noGrp="1"/>
          </p:cNvSpPr>
          <p:nvPr/>
        </p:nvSpPr>
        <p:spPr>
          <a:xfrm>
            <a:off x="2457450" y="2190750"/>
            <a:ext cx="2724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Главный вопрос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A80C8AE-6C14-4EFE-B4D8-236EF4234A55}"/>
              </a:ext>
            </a:extLst>
          </p:cNvPr>
          <p:cNvSpPr>
            <a:spLocks noGrp="1"/>
          </p:cNvSpPr>
          <p:nvPr/>
        </p:nvSpPr>
        <p:spPr>
          <a:xfrm>
            <a:off x="5410200" y="2190750"/>
            <a:ext cx="5486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Что видно в прототипе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A2448C5-D01B-4E5B-8F40-D6FC4761D6F5}"/>
              </a:ext>
            </a:extLst>
          </p:cNvPr>
          <p:cNvSpPr>
            <a:spLocks noGrp="1"/>
          </p:cNvSpPr>
          <p:nvPr/>
        </p:nvSpPr>
        <p:spPr>
          <a:xfrm>
            <a:off x="723900" y="2571750"/>
            <a:ext cx="10287000" cy="4953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AF39D2-2C2E-42F1-9FAD-FC2D02A950B7}"/>
              </a:ext>
            </a:extLst>
          </p:cNvPr>
          <p:cNvSpPr>
            <a:spLocks noGrp="1"/>
          </p:cNvSpPr>
          <p:nvPr/>
        </p:nvSpPr>
        <p:spPr>
          <a:xfrm>
            <a:off x="838200" y="2686050"/>
            <a:ext cx="13906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Руководитель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CA63916-1DF2-463C-9F73-92F14128CB63}"/>
              </a:ext>
            </a:extLst>
          </p:cNvPr>
          <p:cNvSpPr>
            <a:spLocks noGrp="1"/>
          </p:cNvSpPr>
          <p:nvPr/>
        </p:nvSpPr>
        <p:spPr>
          <a:xfrm>
            <a:off x="2457450" y="2686050"/>
            <a:ext cx="27241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что тормозит поток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D96EB46-4B20-4C05-AAB1-B5510B3397AC}"/>
              </a:ext>
            </a:extLst>
          </p:cNvPr>
          <p:cNvSpPr>
            <a:spLocks noGrp="1"/>
          </p:cNvSpPr>
          <p:nvPr/>
        </p:nvSpPr>
        <p:spPr>
          <a:xfrm>
            <a:off x="5410200" y="2686050"/>
            <a:ext cx="5486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SDPI, просрочки, риски, повторные вопросы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09EA26A-11BD-4D3E-AAFB-D7262C6E6CEA}"/>
              </a:ext>
            </a:extLst>
          </p:cNvPr>
          <p:cNvSpPr>
            <a:spLocks noGrp="1"/>
          </p:cNvSpPr>
          <p:nvPr/>
        </p:nvSpPr>
        <p:spPr>
          <a:xfrm>
            <a:off x="723900" y="3067050"/>
            <a:ext cx="10287000" cy="495300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C3A5DA9-5548-46AD-8208-B9C431F5EF30}"/>
              </a:ext>
            </a:extLst>
          </p:cNvPr>
          <p:cNvSpPr>
            <a:spLocks noGrp="1"/>
          </p:cNvSpPr>
          <p:nvPr/>
        </p:nvSpPr>
        <p:spPr>
          <a:xfrm>
            <a:off x="838200" y="3181350"/>
            <a:ext cx="13906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Сотрудник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CF0C10A-44CE-46A8-AF01-6104C4E407EB}"/>
              </a:ext>
            </a:extLst>
          </p:cNvPr>
          <p:cNvSpPr>
            <a:spLocks noGrp="1"/>
          </p:cNvSpPr>
          <p:nvPr/>
        </p:nvSpPr>
        <p:spPr>
          <a:xfrm>
            <a:off x="2457450" y="3181350"/>
            <a:ext cx="27241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что делать дальше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F67DBEC-1FE0-45FD-A876-FB50C06D19CC}"/>
              </a:ext>
            </a:extLst>
          </p:cNvPr>
          <p:cNvSpPr>
            <a:spLocks noGrp="1"/>
          </p:cNvSpPr>
          <p:nvPr/>
        </p:nvSpPr>
        <p:spPr>
          <a:xfrm>
            <a:off x="5410200" y="3181350"/>
            <a:ext cx="5486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личные задачи, источник, доступный контекст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D37E010A-5FF6-492B-83CC-53DA4CB595A4}"/>
              </a:ext>
            </a:extLst>
          </p:cNvPr>
          <p:cNvSpPr>
            <a:spLocks noGrp="1"/>
          </p:cNvSpPr>
          <p:nvPr/>
        </p:nvSpPr>
        <p:spPr>
          <a:xfrm>
            <a:off x="723900" y="3562350"/>
            <a:ext cx="10287000" cy="4953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D028B7D-8337-4469-81B2-ED89844F8C26}"/>
              </a:ext>
            </a:extLst>
          </p:cNvPr>
          <p:cNvSpPr>
            <a:spLocks noGrp="1"/>
          </p:cNvSpPr>
          <p:nvPr/>
        </p:nvSpPr>
        <p:spPr>
          <a:xfrm>
            <a:off x="838200" y="3676650"/>
            <a:ext cx="13906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Юристы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2FE30D9-8348-4AD4-A57D-1EF3D8E17707}"/>
              </a:ext>
            </a:extLst>
          </p:cNvPr>
          <p:cNvSpPr>
            <a:spLocks noGrp="1"/>
          </p:cNvSpPr>
          <p:nvPr/>
        </p:nvSpPr>
        <p:spPr>
          <a:xfrm>
            <a:off x="2457450" y="3676650"/>
            <a:ext cx="27241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где риск договора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C609252-334F-4B22-B38C-213DF348C7E0}"/>
              </a:ext>
            </a:extLst>
          </p:cNvPr>
          <p:cNvSpPr>
            <a:spLocks noGrp="1"/>
          </p:cNvSpPr>
          <p:nvPr/>
        </p:nvSpPr>
        <p:spPr>
          <a:xfrm>
            <a:off x="5410200" y="3676650"/>
            <a:ext cx="5486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поручения, ЭДО, сроки согласования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3F84834D-2BA6-4CF6-97E1-40AD268DF64E}"/>
              </a:ext>
            </a:extLst>
          </p:cNvPr>
          <p:cNvSpPr>
            <a:spLocks noGrp="1"/>
          </p:cNvSpPr>
          <p:nvPr/>
        </p:nvSpPr>
        <p:spPr>
          <a:xfrm>
            <a:off x="723900" y="4057650"/>
            <a:ext cx="10287000" cy="495300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CAFFB02-7CE2-4177-9D67-389CA493D522}"/>
              </a:ext>
            </a:extLst>
          </p:cNvPr>
          <p:cNvSpPr>
            <a:spLocks noGrp="1"/>
          </p:cNvSpPr>
          <p:nvPr/>
        </p:nvSpPr>
        <p:spPr>
          <a:xfrm>
            <a:off x="838200" y="4171950"/>
            <a:ext cx="13906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Финансы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77D1F7E-A043-4621-9F67-0B60E3E24B0E}"/>
              </a:ext>
            </a:extLst>
          </p:cNvPr>
          <p:cNvSpPr>
            <a:spLocks noGrp="1"/>
          </p:cNvSpPr>
          <p:nvPr/>
        </p:nvSpPr>
        <p:spPr>
          <a:xfrm>
            <a:off x="2457450" y="4171950"/>
            <a:ext cx="27241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что мешает закрытию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D5CB452-EAF2-47AB-BED9-8FEBC4E7EF16}"/>
              </a:ext>
            </a:extLst>
          </p:cNvPr>
          <p:cNvSpPr>
            <a:spLocks noGrp="1"/>
          </p:cNvSpPr>
          <p:nvPr/>
        </p:nvSpPr>
        <p:spPr>
          <a:xfrm>
            <a:off x="5410200" y="4171950"/>
            <a:ext cx="5486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ERP, счета, акты, возвраты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EB4CC902-EE29-4B79-A9AA-0ECBDBF3DA84}"/>
              </a:ext>
            </a:extLst>
          </p:cNvPr>
          <p:cNvSpPr>
            <a:spLocks noGrp="1"/>
          </p:cNvSpPr>
          <p:nvPr/>
        </p:nvSpPr>
        <p:spPr>
          <a:xfrm>
            <a:off x="723900" y="4552950"/>
            <a:ext cx="10287000" cy="49530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A2DC428-A6B0-488C-9F35-DB092A0407EE}"/>
              </a:ext>
            </a:extLst>
          </p:cNvPr>
          <p:cNvSpPr>
            <a:spLocks noGrp="1"/>
          </p:cNvSpPr>
          <p:nvPr/>
        </p:nvSpPr>
        <p:spPr>
          <a:xfrm>
            <a:off x="838200" y="4667250"/>
            <a:ext cx="13906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Продажи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430891A-EC3A-4885-9581-CD6269949A35}"/>
              </a:ext>
            </a:extLst>
          </p:cNvPr>
          <p:cNvSpPr>
            <a:spLocks noGrp="1"/>
          </p:cNvSpPr>
          <p:nvPr/>
        </p:nvSpPr>
        <p:spPr>
          <a:xfrm>
            <a:off x="2457450" y="4667250"/>
            <a:ext cx="27241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какое следующее действие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813B2AA-4411-4594-8527-1C0E911416C2}"/>
              </a:ext>
            </a:extLst>
          </p:cNvPr>
          <p:cNvSpPr>
            <a:spLocks noGrp="1"/>
          </p:cNvSpPr>
          <p:nvPr/>
        </p:nvSpPr>
        <p:spPr>
          <a:xfrm>
            <a:off x="5410200" y="4667250"/>
            <a:ext cx="5486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CRM, follow-up, статус сделки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9A9E83D3-4F59-472A-B1AD-5B17D94B8799}"/>
              </a:ext>
            </a:extLst>
          </p:cNvPr>
          <p:cNvSpPr>
            <a:spLocks noGrp="1"/>
          </p:cNvSpPr>
          <p:nvPr/>
        </p:nvSpPr>
        <p:spPr>
          <a:xfrm>
            <a:off x="723900" y="5048250"/>
            <a:ext cx="10287000" cy="495300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AE8430F-844F-44B3-8A2D-622B507FAD2D}"/>
              </a:ext>
            </a:extLst>
          </p:cNvPr>
          <p:cNvSpPr>
            <a:spLocks noGrp="1"/>
          </p:cNvSpPr>
          <p:nvPr/>
        </p:nvSpPr>
        <p:spPr>
          <a:xfrm>
            <a:off x="838200" y="5162550"/>
            <a:ext cx="13906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Поддержка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A187F003-C856-4373-AB15-56961AF08739}"/>
              </a:ext>
            </a:extLst>
          </p:cNvPr>
          <p:cNvSpPr>
            <a:spLocks noGrp="1"/>
          </p:cNvSpPr>
          <p:nvPr/>
        </p:nvSpPr>
        <p:spPr>
          <a:xfrm>
            <a:off x="2457450" y="5162550"/>
            <a:ext cx="27241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почему растут повторы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F7FCF6B-D321-40AB-888C-042A0DCC9A44}"/>
              </a:ext>
            </a:extLst>
          </p:cNvPr>
          <p:cNvSpPr>
            <a:spLocks noGrp="1"/>
          </p:cNvSpPr>
          <p:nvPr/>
        </p:nvSpPr>
        <p:spPr>
          <a:xfrm>
            <a:off x="5410200" y="5162550"/>
            <a:ext cx="54864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SLA, база знаний, дефекты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266BEEF-4233-42EE-9F73-C576D733B90F}"/>
              </a:ext>
            </a:extLst>
          </p:cNvPr>
          <p:cNvSpPr>
            <a:spLocks noGrp="1"/>
          </p:cNvSpPr>
          <p:nvPr/>
        </p:nvSpPr>
        <p:spPr>
          <a:xfrm>
            <a:off x="876300" y="5810250"/>
            <a:ext cx="9810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D293D"/>
                </a:solidFill>
              </a:defRPr>
            </a:pPr>
            <a:r>
              <a:rPr sz="1425" b="0">
                <a:solidFill>
                  <a:srgbClr val="1D293D"/>
                </a:solidFill>
              </a:rPr>
              <a:t>Приемка прототипа: читаемый сценарий за 2-3 минуты, понятная модульность, корректное ролевое разграничение и визуальное соответствие Time.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C52CC01-9B28-4089-BF60-2F6327D9665B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0976455-37F7-460A-8B43-55FB49802150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09291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8774B6D-FC25-4A7E-8D49-726B24C9AF74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215896A-9CE0-49D9-8ABA-6162CA97E3E6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Управленческое решение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05BE7A-D6DC-4C21-B792-68F09EE18380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Стратегия сужает широкий бриф до первого проверяемого продукта и сохраняет карту развития для следующих модулей.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1628C4C-3F1B-42F1-930D-269C725B6678}"/>
              </a:ext>
            </a:extLst>
          </p:cNvPr>
          <p:cNvSpPr>
            <a:spLocks noGrp="1"/>
          </p:cNvSpPr>
          <p:nvPr/>
        </p:nvSpPr>
        <p:spPr>
          <a:xfrm>
            <a:off x="742950" y="2247900"/>
            <a:ext cx="4762500" cy="1123950"/>
          </a:xfrm>
          <a:prstGeom prst="roundRect">
            <a:avLst>
              <a:gd name="adj" fmla="val 6780"/>
            </a:avLst>
          </a:prstGeom>
          <a:solidFill>
            <a:srgbClr val="FEF9C2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691D82-A458-4E15-966D-5D562B90A695}"/>
              </a:ext>
            </a:extLst>
          </p:cNvPr>
          <p:cNvSpPr>
            <a:spLocks noGrp="1"/>
          </p:cNvSpPr>
          <p:nvPr/>
        </p:nvSpPr>
        <p:spPr>
          <a:xfrm>
            <a:off x="971550" y="247650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Согласовать направление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4A2880-E370-4FC4-B794-971AEEC60E49}"/>
              </a:ext>
            </a:extLst>
          </p:cNvPr>
          <p:cNvSpPr>
            <a:spLocks noGrp="1"/>
          </p:cNvSpPr>
          <p:nvPr/>
        </p:nvSpPr>
        <p:spPr>
          <a:xfrm>
            <a:off x="971550" y="2838450"/>
            <a:ext cx="4000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Задачи и договоренности из Time как первая продуктовая гипотеза.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E4BD603-A39D-43FD-B525-9134E97C291D}"/>
              </a:ext>
            </a:extLst>
          </p:cNvPr>
          <p:cNvSpPr>
            <a:spLocks noGrp="1"/>
          </p:cNvSpPr>
          <p:nvPr/>
        </p:nvSpPr>
        <p:spPr>
          <a:xfrm>
            <a:off x="6038850" y="2247900"/>
            <a:ext cx="4762500" cy="1123950"/>
          </a:xfrm>
          <a:prstGeom prst="roundRect">
            <a:avLst>
              <a:gd name="adj" fmla="val 6780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72E5275-0A58-43BC-8801-BA4BF300AE11}"/>
              </a:ext>
            </a:extLst>
          </p:cNvPr>
          <p:cNvSpPr>
            <a:spLocks noGrp="1"/>
          </p:cNvSpPr>
          <p:nvPr/>
        </p:nvSpPr>
        <p:spPr>
          <a:xfrm>
            <a:off x="6267450" y="247650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Закрыть входные условия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8212BD6-FA26-48DA-9F22-502B0C7D7CC2}"/>
              </a:ext>
            </a:extLst>
          </p:cNvPr>
          <p:cNvSpPr>
            <a:spLocks noGrp="1"/>
          </p:cNvSpPr>
          <p:nvPr/>
        </p:nvSpPr>
        <p:spPr>
          <a:xfrm>
            <a:off x="6267450" y="2838450"/>
            <a:ext cx="4000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Внутренний заказчик, пилотные команды, исходный замер, API и безопасность.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F77A351-2276-4B18-9CBD-90EE1E026686}"/>
              </a:ext>
            </a:extLst>
          </p:cNvPr>
          <p:cNvSpPr>
            <a:spLocks noGrp="1"/>
          </p:cNvSpPr>
          <p:nvPr/>
        </p:nvSpPr>
        <p:spPr>
          <a:xfrm>
            <a:off x="742950" y="3848100"/>
            <a:ext cx="4762500" cy="1123950"/>
          </a:xfrm>
          <a:prstGeom prst="roundRect">
            <a:avLst>
              <a:gd name="adj" fmla="val 6780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D8DF3C7-FEAD-460B-8F87-C996AE99B3B8}"/>
              </a:ext>
            </a:extLst>
          </p:cNvPr>
          <p:cNvSpPr>
            <a:spLocks noGrp="1"/>
          </p:cNvSpPr>
          <p:nvPr/>
        </p:nvSpPr>
        <p:spPr>
          <a:xfrm>
            <a:off x="971550" y="407670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Показать прототип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7470564-776A-4344-9DE5-A7CC1811BC0B}"/>
              </a:ext>
            </a:extLst>
          </p:cNvPr>
          <p:cNvSpPr>
            <a:spLocks noGrp="1"/>
          </p:cNvSpPr>
          <p:nvPr/>
        </p:nvSpPr>
        <p:spPr>
          <a:xfrm>
            <a:off x="971550" y="4438650"/>
            <a:ext cx="4000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Один связный сценарий без обещания готовых интеграций.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D309F75-EF17-4755-AEDB-E4D9B4774A40}"/>
              </a:ext>
            </a:extLst>
          </p:cNvPr>
          <p:cNvSpPr>
            <a:spLocks noGrp="1"/>
          </p:cNvSpPr>
          <p:nvPr/>
        </p:nvSpPr>
        <p:spPr>
          <a:xfrm>
            <a:off x="6038850" y="3848100"/>
            <a:ext cx="4762500" cy="1123950"/>
          </a:xfrm>
          <a:prstGeom prst="roundRect">
            <a:avLst>
              <a:gd name="adj" fmla="val 6780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2A71768-CC48-4244-BDCC-56AF0F8758E4}"/>
              </a:ext>
            </a:extLst>
          </p:cNvPr>
          <p:cNvSpPr>
            <a:spLocks noGrp="1"/>
          </p:cNvSpPr>
          <p:nvPr/>
        </p:nvSpPr>
        <p:spPr>
          <a:xfrm>
            <a:off x="6267450" y="407670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Защитить команду числами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4F80BE4-4C17-4C17-8505-FDC55ACD01F3}"/>
              </a:ext>
            </a:extLst>
          </p:cNvPr>
          <p:cNvSpPr>
            <a:spLocks noGrp="1"/>
          </p:cNvSpPr>
          <p:nvPr/>
        </p:nvSpPr>
        <p:spPr>
          <a:xfrm>
            <a:off x="6267450" y="4438650"/>
            <a:ext cx="4000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Чистый эффект: время, риск, качество, лицензии и стоимость поддержки.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62CBA4A2-74A2-48B9-93AC-E483F1EC72F7}"/>
              </a:ext>
            </a:extLst>
          </p:cNvPr>
          <p:cNvSpPr>
            <a:spLocks noGrp="1"/>
          </p:cNvSpPr>
          <p:nvPr/>
        </p:nvSpPr>
        <p:spPr>
          <a:xfrm>
            <a:off x="742950" y="5238750"/>
            <a:ext cx="9715500" cy="914400"/>
          </a:xfrm>
          <a:prstGeom prst="roundRect">
            <a:avLst>
              <a:gd name="adj" fmla="val 8333"/>
            </a:avLst>
          </a:prstGeom>
          <a:solidFill>
            <a:srgbClr val="FEF9C2"/>
          </a:solidFill>
          <a:ln w="9525">
            <a:solidFill>
              <a:srgbClr val="FFDF20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B927A0F-083A-4A2A-BCC5-D5AE0DA33243}"/>
              </a:ext>
            </a:extLst>
          </p:cNvPr>
          <p:cNvSpPr>
            <a:spLocks noGrp="1"/>
          </p:cNvSpPr>
          <p:nvPr/>
        </p:nvSpPr>
        <p:spPr>
          <a:xfrm>
            <a:off x="990600" y="5391150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45556C"/>
                </a:solidFill>
              </a:defRPr>
            </a:pPr>
            <a:r>
              <a:rPr sz="1050" b="1">
                <a:solidFill>
                  <a:srgbClr val="45556C"/>
                </a:solidFill>
              </a:rPr>
              <a:t>Ключевое УТП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6EBD0F3-1DAD-42D3-B9A5-B0A8D7D15F96}"/>
              </a:ext>
            </a:extLst>
          </p:cNvPr>
          <p:cNvSpPr>
            <a:spLocks noGrp="1"/>
          </p:cNvSpPr>
          <p:nvPr/>
        </p:nvSpPr>
        <p:spPr>
          <a:xfrm>
            <a:off x="990600" y="5676900"/>
            <a:ext cx="9086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0F172B"/>
                </a:solidFill>
              </a:defRPr>
            </a:pPr>
            <a:r>
              <a:rPr sz="1100" b="1" dirty="0" err="1">
                <a:solidFill>
                  <a:srgbClr val="0F172B"/>
                </a:solidFill>
              </a:rPr>
              <a:t>Для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команд</a:t>
            </a:r>
            <a:r>
              <a:rPr sz="1100" b="1" dirty="0">
                <a:solidFill>
                  <a:srgbClr val="0F172B"/>
                </a:solidFill>
              </a:rPr>
              <a:t> Т-</a:t>
            </a:r>
            <a:r>
              <a:rPr sz="1100" b="1" dirty="0" err="1">
                <a:solidFill>
                  <a:srgbClr val="0F172B"/>
                </a:solidFill>
              </a:rPr>
              <a:t>Банка</a:t>
            </a:r>
            <a:r>
              <a:rPr sz="1100" b="1" dirty="0">
                <a:solidFill>
                  <a:srgbClr val="0F172B"/>
                </a:solidFill>
              </a:rPr>
              <a:t> и Т-</a:t>
            </a:r>
            <a:r>
              <a:rPr sz="1100" b="1" dirty="0" err="1">
                <a:solidFill>
                  <a:srgbClr val="0F172B"/>
                </a:solidFill>
              </a:rPr>
              <a:t>Технологий</a:t>
            </a:r>
            <a:r>
              <a:rPr sz="1100" b="1" dirty="0">
                <a:solidFill>
                  <a:srgbClr val="0F172B"/>
                </a:solidFill>
              </a:rPr>
              <a:t>, </a:t>
            </a:r>
            <a:r>
              <a:rPr sz="1100" b="1" dirty="0" err="1">
                <a:solidFill>
                  <a:srgbClr val="0F172B"/>
                </a:solidFill>
              </a:rPr>
              <a:t>которые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уже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живут</a:t>
            </a:r>
            <a:r>
              <a:rPr sz="1100" b="1" dirty="0">
                <a:solidFill>
                  <a:srgbClr val="0F172B"/>
                </a:solidFill>
              </a:rPr>
              <a:t> в Time, Time Platform - </a:t>
            </a:r>
            <a:r>
              <a:rPr sz="1100" b="1" dirty="0" err="1">
                <a:solidFill>
                  <a:srgbClr val="0F172B"/>
                </a:solidFill>
              </a:rPr>
              <a:t>единственное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решение</a:t>
            </a:r>
            <a:r>
              <a:rPr sz="1100" b="1" dirty="0">
                <a:solidFill>
                  <a:srgbClr val="0F172B"/>
                </a:solidFill>
              </a:rPr>
              <a:t>, </a:t>
            </a:r>
            <a:r>
              <a:rPr sz="1100" b="1" dirty="0" err="1">
                <a:solidFill>
                  <a:srgbClr val="0F172B"/>
                </a:solidFill>
              </a:rPr>
              <a:t>где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рабочее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действие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рождается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прямо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там</a:t>
            </a:r>
            <a:r>
              <a:rPr sz="1100" b="1" dirty="0">
                <a:solidFill>
                  <a:srgbClr val="0F172B"/>
                </a:solidFill>
              </a:rPr>
              <a:t>, </a:t>
            </a:r>
            <a:r>
              <a:rPr sz="1100" b="1" dirty="0" err="1">
                <a:solidFill>
                  <a:srgbClr val="0F172B"/>
                </a:solidFill>
              </a:rPr>
              <a:t>где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уже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идет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разговор</a:t>
            </a:r>
            <a:r>
              <a:rPr sz="1100" b="1" dirty="0">
                <a:solidFill>
                  <a:srgbClr val="0F172B"/>
                </a:solidFill>
              </a:rPr>
              <a:t>, а </a:t>
            </a:r>
            <a:r>
              <a:rPr sz="1100" b="1" dirty="0" err="1">
                <a:solidFill>
                  <a:srgbClr val="0F172B"/>
                </a:solidFill>
              </a:rPr>
              <a:t>не</a:t>
            </a:r>
            <a:r>
              <a:rPr sz="1100" b="1" dirty="0">
                <a:solidFill>
                  <a:srgbClr val="0F172B"/>
                </a:solidFill>
              </a:rPr>
              <a:t> в </a:t>
            </a:r>
            <a:r>
              <a:rPr sz="1100" b="1" dirty="0" err="1">
                <a:solidFill>
                  <a:srgbClr val="0F172B"/>
                </a:solidFill>
              </a:rPr>
              <a:t>отдельном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приложении</a:t>
            </a:r>
            <a:r>
              <a:rPr sz="1100" b="1" dirty="0">
                <a:solidFill>
                  <a:srgbClr val="0F172B"/>
                </a:solidFill>
              </a:rPr>
              <a:t>, </a:t>
            </a:r>
            <a:r>
              <a:rPr sz="1100" b="1" dirty="0" err="1">
                <a:solidFill>
                  <a:srgbClr val="0F172B"/>
                </a:solidFill>
              </a:rPr>
              <a:t>куда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нужно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вручную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переносить</a:t>
            </a:r>
            <a:r>
              <a:rPr sz="1100" b="1" dirty="0">
                <a:solidFill>
                  <a:srgbClr val="0F172B"/>
                </a:solidFill>
              </a:rPr>
              <a:t> </a:t>
            </a:r>
            <a:r>
              <a:rPr sz="1100" b="1" dirty="0" err="1">
                <a:solidFill>
                  <a:srgbClr val="0F172B"/>
                </a:solidFill>
              </a:rPr>
              <a:t>контекст</a:t>
            </a:r>
            <a:r>
              <a:rPr sz="1100" b="1" dirty="0">
                <a:solidFill>
                  <a:srgbClr val="0F172B"/>
                </a:solidFill>
              </a:rPr>
              <a:t>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1C8D3F2-1CE9-4705-9655-F36351FE60CD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5E37A30-EE86-4F14-829D-AAA9D7B19660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736860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FCBFB83-CA2E-4B7A-A436-187AEB54C4BC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39B0EC-B958-471A-9517-582BA475448A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Открытые данные задают стартовую рамку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8EE6AE-2396-475F-928E-C32969DD0840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Для решения о разработке нужны внутренние замеры, но рынок и масштаб Time уже задают порядок величины.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A1C864B-68FF-42E1-B52C-03174281089C}"/>
              </a:ext>
            </a:extLst>
          </p:cNvPr>
          <p:cNvSpPr>
            <a:spLocks noGrp="1"/>
          </p:cNvSpPr>
          <p:nvPr/>
        </p:nvSpPr>
        <p:spPr>
          <a:xfrm>
            <a:off x="685800" y="2343150"/>
            <a:ext cx="2381250" cy="1809750"/>
          </a:xfrm>
          <a:prstGeom prst="roundRect">
            <a:avLst>
              <a:gd name="adj" fmla="val 4211"/>
            </a:avLst>
          </a:prstGeom>
          <a:solidFill>
            <a:srgbClr val="FEF9C2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3295C7-1F94-4907-B3E1-23FD467B4B76}"/>
              </a:ext>
            </a:extLst>
          </p:cNvPr>
          <p:cNvSpPr>
            <a:spLocks noGrp="1"/>
          </p:cNvSpPr>
          <p:nvPr/>
        </p:nvSpPr>
        <p:spPr>
          <a:xfrm>
            <a:off x="914400" y="2628900"/>
            <a:ext cx="1885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020618"/>
                </a:solidFill>
              </a:defRPr>
            </a:pPr>
            <a:r>
              <a:rPr sz="2325" b="1">
                <a:solidFill>
                  <a:srgbClr val="020618"/>
                </a:solidFill>
              </a:rPr>
              <a:t>50 000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DE9E9A-6B06-4367-B796-23FB56133106}"/>
              </a:ext>
            </a:extLst>
          </p:cNvPr>
          <p:cNvSpPr>
            <a:spLocks noGrp="1"/>
          </p:cNvSpPr>
          <p:nvPr/>
        </p:nvSpPr>
        <p:spPr>
          <a:xfrm>
            <a:off x="914400" y="3219450"/>
            <a:ext cx="1885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сотрудников Т-Банка переведены в Time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AE4EC4A-C338-4007-838D-61786185DBBE}"/>
              </a:ext>
            </a:extLst>
          </p:cNvPr>
          <p:cNvSpPr>
            <a:spLocks noGrp="1"/>
          </p:cNvSpPr>
          <p:nvPr/>
        </p:nvSpPr>
        <p:spPr>
          <a:xfrm>
            <a:off x="3409950" y="2343150"/>
            <a:ext cx="2381250" cy="180975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BFC8B44-2342-49CE-AC85-1157EC6D72D6}"/>
              </a:ext>
            </a:extLst>
          </p:cNvPr>
          <p:cNvSpPr>
            <a:spLocks noGrp="1"/>
          </p:cNvSpPr>
          <p:nvPr/>
        </p:nvSpPr>
        <p:spPr>
          <a:xfrm>
            <a:off x="3638550" y="2628900"/>
            <a:ext cx="1885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020618"/>
                </a:solidFill>
              </a:defRPr>
            </a:pPr>
            <a:r>
              <a:rPr sz="2325" b="1">
                <a:solidFill>
                  <a:srgbClr val="020618"/>
                </a:solidFill>
              </a:rPr>
              <a:t>60 000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860FC68-A7AC-4CCB-9BC8-3A9D9AA30815}"/>
              </a:ext>
            </a:extLst>
          </p:cNvPr>
          <p:cNvSpPr>
            <a:spLocks noGrp="1"/>
          </p:cNvSpPr>
          <p:nvPr/>
        </p:nvSpPr>
        <p:spPr>
          <a:xfrm>
            <a:off x="3638550" y="3219450"/>
            <a:ext cx="1885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пользователей в исследовании рабочих переписок Time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DCF8EEC-3A97-4BC0-9427-28883E04ABD3}"/>
              </a:ext>
            </a:extLst>
          </p:cNvPr>
          <p:cNvSpPr>
            <a:spLocks noGrp="1"/>
          </p:cNvSpPr>
          <p:nvPr/>
        </p:nvSpPr>
        <p:spPr>
          <a:xfrm>
            <a:off x="6134100" y="2343150"/>
            <a:ext cx="2381250" cy="180975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0076578-48BC-463D-A0E5-F5E1E46CA1F6}"/>
              </a:ext>
            </a:extLst>
          </p:cNvPr>
          <p:cNvSpPr>
            <a:spLocks noGrp="1"/>
          </p:cNvSpPr>
          <p:nvPr/>
        </p:nvSpPr>
        <p:spPr>
          <a:xfrm>
            <a:off x="6362700" y="2628900"/>
            <a:ext cx="1885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020618"/>
                </a:solidFill>
              </a:defRPr>
            </a:pPr>
            <a:r>
              <a:rPr sz="2325" b="1">
                <a:solidFill>
                  <a:srgbClr val="020618"/>
                </a:solidFill>
              </a:rPr>
              <a:t>3 млрд руб.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855034-8C80-47DA-AF22-8DDC44F39F3F}"/>
              </a:ext>
            </a:extLst>
          </p:cNvPr>
          <p:cNvSpPr>
            <a:spLocks noGrp="1"/>
          </p:cNvSpPr>
          <p:nvPr/>
        </p:nvSpPr>
        <p:spPr>
          <a:xfrm>
            <a:off x="6362700" y="3219450"/>
            <a:ext cx="1885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рынок корпоративных мессенджеров РФ в 2025 году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4A46CB6-775E-48C0-8A9A-276B356F3339}"/>
              </a:ext>
            </a:extLst>
          </p:cNvPr>
          <p:cNvSpPr>
            <a:spLocks noGrp="1"/>
          </p:cNvSpPr>
          <p:nvPr/>
        </p:nvSpPr>
        <p:spPr>
          <a:xfrm>
            <a:off x="8858250" y="2343150"/>
            <a:ext cx="2381250" cy="180975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E9FD211-1C5D-4A5E-B724-3E854FB64DB2}"/>
              </a:ext>
            </a:extLst>
          </p:cNvPr>
          <p:cNvSpPr>
            <a:spLocks noGrp="1"/>
          </p:cNvSpPr>
          <p:nvPr/>
        </p:nvSpPr>
        <p:spPr>
          <a:xfrm>
            <a:off x="9086850" y="2628900"/>
            <a:ext cx="1885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325" b="1">
                <a:solidFill>
                  <a:srgbClr val="020618"/>
                </a:solidFill>
              </a:defRPr>
            </a:pPr>
            <a:r>
              <a:rPr sz="2325" b="1">
                <a:solidFill>
                  <a:srgbClr val="020618"/>
                </a:solidFill>
              </a:rPr>
              <a:t>до 20%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487098C-7456-4AFE-8972-68B0AFCC7114}"/>
              </a:ext>
            </a:extLst>
          </p:cNvPr>
          <p:cNvSpPr>
            <a:spLocks noGrp="1"/>
          </p:cNvSpPr>
          <p:nvPr/>
        </p:nvSpPr>
        <p:spPr>
          <a:xfrm>
            <a:off x="9086850" y="3219450"/>
            <a:ext cx="1885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ожидаемый годовой рост рынка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8D4E397-9105-4DD1-8DCD-297BF9DFE531}"/>
              </a:ext>
            </a:extLst>
          </p:cNvPr>
          <p:cNvSpPr>
            <a:spLocks noGrp="1"/>
          </p:cNvSpPr>
          <p:nvPr/>
        </p:nvSpPr>
        <p:spPr>
          <a:xfrm>
            <a:off x="914400" y="4810125"/>
            <a:ext cx="9715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1D293D"/>
                </a:solidFill>
              </a:defRPr>
            </a:pPr>
            <a:r>
              <a:rPr sz="1650" b="0">
                <a:solidFill>
                  <a:srgbClr val="1D293D"/>
                </a:solidFill>
              </a:rPr>
              <a:t>Вывод: первый модуль должен быстро показать пользу внутри крупного периметра и сохранить путь к внешним клиентам Time.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F3F1805-04A4-42D3-B53A-B3B4368302AD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5BD7E31-387F-47BC-BD27-DF9B36078B62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56652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8283C8-6FFA-4C12-B596-AC3D55056539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29B909-5034-4964-B6CD-86D349F051BB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Матрица выводит задачи вперед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D18BA6-481C-4657-8E43-E623A0F321F0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Текущая оценка является продуктовой гипотезой. Финальное решение возможно после входных условий.</a:t>
            </a:r>
          </a:p>
        </p:txBody>
      </p:sp>
      <p:graphicFrame>
        <p:nvGraphicFramePr>
          <p:cNvPr id="20" name="Chart"/>
          <p:cNvGraphicFramePr/>
          <p:nvPr>
            <p:extLst>
              <p:ext uri="{D42A27DB-BD31-4B8C-83A1-F6EECF244321}">
                <p14:modId xmlns:p14="http://schemas.microsoft.com/office/powerpoint/2010/main" val="2598741139"/>
              </p:ext>
            </p:extLst>
          </p:nvPr>
        </p:nvGraphicFramePr>
        <p:xfrm>
          <a:off x="857250" y="2133600"/>
          <a:ext cx="5905500" cy="295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2D8D1A2-78D5-4326-8C77-74950A8230E2}"/>
              </a:ext>
            </a:extLst>
          </p:cNvPr>
          <p:cNvSpPr>
            <a:spLocks noGrp="1"/>
          </p:cNvSpPr>
          <p:nvPr/>
        </p:nvSpPr>
        <p:spPr>
          <a:xfrm>
            <a:off x="7334250" y="2228850"/>
            <a:ext cx="3333750" cy="2438400"/>
          </a:xfrm>
          <a:prstGeom prst="roundRect">
            <a:avLst>
              <a:gd name="adj" fmla="val 312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2FF63C-1DF8-4CE0-91F1-06B1BEE7A70E}"/>
              </a:ext>
            </a:extLst>
          </p:cNvPr>
          <p:cNvSpPr>
            <a:spLocks noGrp="1"/>
          </p:cNvSpPr>
          <p:nvPr/>
        </p:nvSpPr>
        <p:spPr>
          <a:xfrm>
            <a:off x="7639050" y="25146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20618"/>
                </a:solidFill>
              </a:defRPr>
            </a:pPr>
            <a:r>
              <a:rPr sz="1800" b="1">
                <a:solidFill>
                  <a:srgbClr val="020618"/>
                </a:solidFill>
              </a:rPr>
              <a:t>Почему задачи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C09C2ED-CB21-4B50-8DB6-3B0AE39AC933}"/>
              </a:ext>
            </a:extLst>
          </p:cNvPr>
          <p:cNvSpPr>
            <a:spLocks noGrp="1"/>
          </p:cNvSpPr>
          <p:nvPr/>
        </p:nvSpPr>
        <p:spPr>
          <a:xfrm>
            <a:off x="7677150" y="304800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22EEBC1-DFA4-48B4-9103-94DD7FA08FFC}"/>
              </a:ext>
            </a:extLst>
          </p:cNvPr>
          <p:cNvSpPr>
            <a:spLocks noGrp="1"/>
          </p:cNvSpPr>
          <p:nvPr/>
        </p:nvSpPr>
        <p:spPr>
          <a:xfrm>
            <a:off x="7943850" y="2971800"/>
            <a:ext cx="2305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14158"/>
                </a:solidFill>
              </a:defRPr>
            </a:pPr>
            <a:r>
              <a:rPr sz="1275" b="0">
                <a:solidFill>
                  <a:srgbClr val="314158"/>
                </a:solidFill>
              </a:rPr>
              <a:t>быстрая первая польза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7E680BC6-730A-4B5D-98BF-698BDB97A956}"/>
              </a:ext>
            </a:extLst>
          </p:cNvPr>
          <p:cNvSpPr>
            <a:spLocks noGrp="1"/>
          </p:cNvSpPr>
          <p:nvPr/>
        </p:nvSpPr>
        <p:spPr>
          <a:xfrm>
            <a:off x="7677150" y="34480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533C3F2-9E30-4A6D-9067-9FD3E9A554DE}"/>
              </a:ext>
            </a:extLst>
          </p:cNvPr>
          <p:cNvSpPr>
            <a:spLocks noGrp="1"/>
          </p:cNvSpPr>
          <p:nvPr/>
        </p:nvSpPr>
        <p:spPr>
          <a:xfrm>
            <a:off x="7943850" y="3371850"/>
            <a:ext cx="2305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14158"/>
                </a:solidFill>
              </a:defRPr>
            </a:pPr>
            <a:r>
              <a:rPr sz="1275" b="0">
                <a:solidFill>
                  <a:srgbClr val="314158"/>
                </a:solidFill>
              </a:rPr>
              <a:t>естественная связь с Time API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354722AA-9C84-4C2A-94D5-A3531FCF6207}"/>
              </a:ext>
            </a:extLst>
          </p:cNvPr>
          <p:cNvSpPr>
            <a:spLocks noGrp="1"/>
          </p:cNvSpPr>
          <p:nvPr/>
        </p:nvSpPr>
        <p:spPr>
          <a:xfrm>
            <a:off x="7677150" y="384810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643FE5F-83CF-4D70-823D-58DA2FC77627}"/>
              </a:ext>
            </a:extLst>
          </p:cNvPr>
          <p:cNvSpPr>
            <a:spLocks noGrp="1"/>
          </p:cNvSpPr>
          <p:nvPr/>
        </p:nvSpPr>
        <p:spPr>
          <a:xfrm>
            <a:off x="7943850" y="3771900"/>
            <a:ext cx="2305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14158"/>
                </a:solidFill>
              </a:defRPr>
            </a:pPr>
            <a:r>
              <a:rPr sz="1275" b="0">
                <a:solidFill>
                  <a:srgbClr val="314158"/>
                </a:solidFill>
              </a:rPr>
              <a:t>ниже риск доступа к данным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89002AB3-EC3F-4AD5-9CA7-6DAB40D0BD4A}"/>
              </a:ext>
            </a:extLst>
          </p:cNvPr>
          <p:cNvSpPr>
            <a:spLocks noGrp="1"/>
          </p:cNvSpPr>
          <p:nvPr/>
        </p:nvSpPr>
        <p:spPr>
          <a:xfrm>
            <a:off x="7677150" y="42481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C636C8A-DD3A-4148-964C-8C2DEB9DCB10}"/>
              </a:ext>
            </a:extLst>
          </p:cNvPr>
          <p:cNvSpPr>
            <a:spLocks noGrp="1"/>
          </p:cNvSpPr>
          <p:nvPr/>
        </p:nvSpPr>
        <p:spPr>
          <a:xfrm>
            <a:off x="7943850" y="4171950"/>
            <a:ext cx="2305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14158"/>
                </a:solidFill>
              </a:defRPr>
            </a:pPr>
            <a:r>
              <a:rPr sz="1275" b="0">
                <a:solidFill>
                  <a:srgbClr val="314158"/>
                </a:solidFill>
              </a:rPr>
              <a:t>общая база для будущих модулей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5B93B6B-8D71-4E18-8EC3-3BB13C53C2F9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86320DE-24EA-45F2-A24C-B54E3493294B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05074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B6076BE-F67A-4A35-9577-CA7120BD2CB0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EB6B448-09A5-4583-843C-07DC10D72188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Продуктовая линейка строится слоями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CF6A3D4-2FD3-4909-BB63-2C8FD4A579E9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Каждый следующий слой добавляется после доказанного использования, безопасности и управляемой стоимости.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E5796AB-DB34-4865-B0B4-1C955463F012}"/>
              </a:ext>
            </a:extLst>
          </p:cNvPr>
          <p:cNvSpPr>
            <a:spLocks noGrp="1"/>
          </p:cNvSpPr>
          <p:nvPr/>
        </p:nvSpPr>
        <p:spPr>
          <a:xfrm>
            <a:off x="666750" y="2057400"/>
            <a:ext cx="3067050" cy="9144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966528E-47EF-4319-941E-FA3CBED4F061}"/>
              </a:ext>
            </a:extLst>
          </p:cNvPr>
          <p:cNvSpPr>
            <a:spLocks noGrp="1"/>
          </p:cNvSpPr>
          <p:nvPr/>
        </p:nvSpPr>
        <p:spPr>
          <a:xfrm>
            <a:off x="838200" y="2247900"/>
            <a:ext cx="400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0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73D39D-AD5D-4B31-A85F-3007C4ED1861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Time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D8165AD-0C85-4CF3-87F4-243B60938B92}"/>
              </a:ext>
            </a:extLst>
          </p:cNvPr>
          <p:cNvSpPr>
            <a:spLocks noGrp="1"/>
          </p:cNvSpPr>
          <p:nvPr/>
        </p:nvSpPr>
        <p:spPr>
          <a:xfrm>
            <a:off x="1333500" y="2571750"/>
            <a:ext cx="1943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каналы, сообщения, боты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9A07579-2FA8-490C-8D9D-7E15ACB473C7}"/>
              </a:ext>
            </a:extLst>
          </p:cNvPr>
          <p:cNvSpPr>
            <a:spLocks noGrp="1"/>
          </p:cNvSpPr>
          <p:nvPr/>
        </p:nvSpPr>
        <p:spPr>
          <a:xfrm>
            <a:off x="4191000" y="2057400"/>
            <a:ext cx="3067050" cy="914400"/>
          </a:xfrm>
          <a:prstGeom prst="roundRect">
            <a:avLst>
              <a:gd name="adj" fmla="val 8333"/>
            </a:avLst>
          </a:prstGeom>
          <a:solidFill>
            <a:srgbClr val="FEF9C2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0E19DF-85E8-4373-ACED-E18DCFB4E05F}"/>
              </a:ext>
            </a:extLst>
          </p:cNvPr>
          <p:cNvSpPr>
            <a:spLocks noGrp="1"/>
          </p:cNvSpPr>
          <p:nvPr/>
        </p:nvSpPr>
        <p:spPr>
          <a:xfrm>
            <a:off x="4362450" y="2247900"/>
            <a:ext cx="400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1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B14107D-7F34-4D53-8A00-2C2AE159BAA1}"/>
              </a:ext>
            </a:extLst>
          </p:cNvPr>
          <p:cNvSpPr>
            <a:spLocks noGrp="1"/>
          </p:cNvSpPr>
          <p:nvPr/>
        </p:nvSpPr>
        <p:spPr>
          <a:xfrm>
            <a:off x="4857750" y="22288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Действия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08AC1D-5792-4493-BA3F-240524E1177A}"/>
              </a:ext>
            </a:extLst>
          </p:cNvPr>
          <p:cNvSpPr>
            <a:spLocks noGrp="1"/>
          </p:cNvSpPr>
          <p:nvPr/>
        </p:nvSpPr>
        <p:spPr>
          <a:xfrm>
            <a:off x="4857750" y="2571750"/>
            <a:ext cx="1943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задача, срок, владелец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D4D0D74-36C4-4AF5-8CF8-7711397D598D}"/>
              </a:ext>
            </a:extLst>
          </p:cNvPr>
          <p:cNvSpPr>
            <a:spLocks noGrp="1"/>
          </p:cNvSpPr>
          <p:nvPr/>
        </p:nvSpPr>
        <p:spPr>
          <a:xfrm>
            <a:off x="7715250" y="2057400"/>
            <a:ext cx="3067050" cy="9144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82DA5A-8DAE-4D58-9A6B-8762EF11CEB1}"/>
              </a:ext>
            </a:extLst>
          </p:cNvPr>
          <p:cNvSpPr>
            <a:spLocks noGrp="1"/>
          </p:cNvSpPr>
          <p:nvPr/>
        </p:nvSpPr>
        <p:spPr>
          <a:xfrm>
            <a:off x="7886700" y="2247900"/>
            <a:ext cx="400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2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B86D38E-CB6F-41DB-89CF-94482377685E}"/>
              </a:ext>
            </a:extLst>
          </p:cNvPr>
          <p:cNvSpPr>
            <a:spLocks noGrp="1"/>
          </p:cNvSpPr>
          <p:nvPr/>
        </p:nvSpPr>
        <p:spPr>
          <a:xfrm>
            <a:off x="8382000" y="22288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Адаптер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6923745-133B-4F65-A841-41758D6A35BE}"/>
              </a:ext>
            </a:extLst>
          </p:cNvPr>
          <p:cNvSpPr>
            <a:spLocks noGrp="1"/>
          </p:cNvSpPr>
          <p:nvPr/>
        </p:nvSpPr>
        <p:spPr>
          <a:xfrm>
            <a:off x="8382000" y="2571750"/>
            <a:ext cx="1943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TASKS, Kaiten, CRM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73C033C-6D19-4862-A373-CDA44C0D14FB}"/>
              </a:ext>
            </a:extLst>
          </p:cNvPr>
          <p:cNvSpPr>
            <a:spLocks noGrp="1"/>
          </p:cNvSpPr>
          <p:nvPr/>
        </p:nvSpPr>
        <p:spPr>
          <a:xfrm>
            <a:off x="666750" y="3276600"/>
            <a:ext cx="3067050" cy="9144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392FB78-2789-4CC2-9B9D-DB6B036147C5}"/>
              </a:ext>
            </a:extLst>
          </p:cNvPr>
          <p:cNvSpPr>
            <a:spLocks noGrp="1"/>
          </p:cNvSpPr>
          <p:nvPr/>
        </p:nvSpPr>
        <p:spPr>
          <a:xfrm>
            <a:off x="838200" y="3467100"/>
            <a:ext cx="400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3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6160508-6F56-4910-96CB-844641CAC228}"/>
              </a:ext>
            </a:extLst>
          </p:cNvPr>
          <p:cNvSpPr>
            <a:spLocks noGrp="1"/>
          </p:cNvSpPr>
          <p:nvPr/>
        </p:nvSpPr>
        <p:spPr>
          <a:xfrm>
            <a:off x="1333500" y="34480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Контекст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793F61E-D91E-4465-9891-948E333EE18D}"/>
              </a:ext>
            </a:extLst>
          </p:cNvPr>
          <p:cNvSpPr>
            <a:spLocks noGrp="1"/>
          </p:cNvSpPr>
          <p:nvPr/>
        </p:nvSpPr>
        <p:spPr>
          <a:xfrm>
            <a:off x="1333500" y="3790950"/>
            <a:ext cx="1943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решения и документы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3E44B66-E762-4599-AE16-4A14CAD6CBC2}"/>
              </a:ext>
            </a:extLst>
          </p:cNvPr>
          <p:cNvSpPr>
            <a:spLocks noGrp="1"/>
          </p:cNvSpPr>
          <p:nvPr/>
        </p:nvSpPr>
        <p:spPr>
          <a:xfrm>
            <a:off x="4191000" y="3276600"/>
            <a:ext cx="3067050" cy="9144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2980D8A-CAD1-41DD-8B81-F4FFDB4DFF25}"/>
              </a:ext>
            </a:extLst>
          </p:cNvPr>
          <p:cNvSpPr>
            <a:spLocks noGrp="1"/>
          </p:cNvSpPr>
          <p:nvPr/>
        </p:nvSpPr>
        <p:spPr>
          <a:xfrm>
            <a:off x="4362450" y="3467100"/>
            <a:ext cx="400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4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D782543-EC6C-4760-B17C-DF0A828047F2}"/>
              </a:ext>
            </a:extLst>
          </p:cNvPr>
          <p:cNvSpPr>
            <a:spLocks noGrp="1"/>
          </p:cNvSpPr>
          <p:nvPr/>
        </p:nvSpPr>
        <p:spPr>
          <a:xfrm>
            <a:off x="4857750" y="34480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Аналитика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A660615-752C-4165-AF4F-DDF3725174D7}"/>
              </a:ext>
            </a:extLst>
          </p:cNvPr>
          <p:cNvSpPr>
            <a:spLocks noGrp="1"/>
          </p:cNvSpPr>
          <p:nvPr/>
        </p:nvSpPr>
        <p:spPr>
          <a:xfrm>
            <a:off x="4857750" y="3790950"/>
            <a:ext cx="1943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flow, SDPI, качество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30E19860-E362-4584-8EC9-4BB938281176}"/>
              </a:ext>
            </a:extLst>
          </p:cNvPr>
          <p:cNvSpPr>
            <a:spLocks noGrp="1"/>
          </p:cNvSpPr>
          <p:nvPr/>
        </p:nvSpPr>
        <p:spPr>
          <a:xfrm>
            <a:off x="7715250" y="3276600"/>
            <a:ext cx="3067050" cy="9144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E1B29CC-1CCC-45C0-B8CE-E4E95A6FDE4A}"/>
              </a:ext>
            </a:extLst>
          </p:cNvPr>
          <p:cNvSpPr>
            <a:spLocks noGrp="1"/>
          </p:cNvSpPr>
          <p:nvPr/>
        </p:nvSpPr>
        <p:spPr>
          <a:xfrm>
            <a:off x="7886700" y="3467100"/>
            <a:ext cx="400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5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A863529-FAF3-4F00-80B8-2D64C9B3B184}"/>
              </a:ext>
            </a:extLst>
          </p:cNvPr>
          <p:cNvSpPr>
            <a:spLocks noGrp="1"/>
          </p:cNvSpPr>
          <p:nvPr/>
        </p:nvSpPr>
        <p:spPr>
          <a:xfrm>
            <a:off x="8382000" y="34480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Домены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FB69971-3FC1-4F56-A64C-7262393995C0}"/>
              </a:ext>
            </a:extLst>
          </p:cNvPr>
          <p:cNvSpPr>
            <a:spLocks noGrp="1"/>
          </p:cNvSpPr>
          <p:nvPr/>
        </p:nvSpPr>
        <p:spPr>
          <a:xfrm>
            <a:off x="8382000" y="3790950"/>
            <a:ext cx="1943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договоры, ERP, HR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3743271-D6D5-4181-9D83-6486AA6AC476}"/>
              </a:ext>
            </a:extLst>
          </p:cNvPr>
          <p:cNvSpPr>
            <a:spLocks noGrp="1"/>
          </p:cNvSpPr>
          <p:nvPr/>
        </p:nvSpPr>
        <p:spPr>
          <a:xfrm>
            <a:off x="666750" y="4495800"/>
            <a:ext cx="3067050" cy="9144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C5092E1-CAAA-4BB0-A6E5-4CD3F5CD8158}"/>
              </a:ext>
            </a:extLst>
          </p:cNvPr>
          <p:cNvSpPr>
            <a:spLocks noGrp="1"/>
          </p:cNvSpPr>
          <p:nvPr/>
        </p:nvSpPr>
        <p:spPr>
          <a:xfrm>
            <a:off x="838200" y="4686300"/>
            <a:ext cx="400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6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E50149B-F264-4B6B-BEE9-941D3020D3AD}"/>
              </a:ext>
            </a:extLst>
          </p:cNvPr>
          <p:cNvSpPr>
            <a:spLocks noGrp="1"/>
          </p:cNvSpPr>
          <p:nvPr/>
        </p:nvSpPr>
        <p:spPr>
          <a:xfrm>
            <a:off x="1333500" y="46672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Почта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6979C20B-D424-4863-AC10-EFE4A46A3E67}"/>
              </a:ext>
            </a:extLst>
          </p:cNvPr>
          <p:cNvSpPr>
            <a:spLocks noGrp="1"/>
          </p:cNvSpPr>
          <p:nvPr/>
        </p:nvSpPr>
        <p:spPr>
          <a:xfrm>
            <a:off x="1333500" y="5010150"/>
            <a:ext cx="1943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письмо, обсуждение, задача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6B20FD1B-EE05-45DB-8737-04956B55BC85}"/>
              </a:ext>
            </a:extLst>
          </p:cNvPr>
          <p:cNvSpPr>
            <a:spLocks noGrp="1"/>
          </p:cNvSpPr>
          <p:nvPr/>
        </p:nvSpPr>
        <p:spPr>
          <a:xfrm>
            <a:off x="4191000" y="4495800"/>
            <a:ext cx="3067050" cy="9144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1111C7B-C0B8-4742-A441-FFB2BDC7BFB7}"/>
              </a:ext>
            </a:extLst>
          </p:cNvPr>
          <p:cNvSpPr>
            <a:spLocks noGrp="1"/>
          </p:cNvSpPr>
          <p:nvPr/>
        </p:nvSpPr>
        <p:spPr>
          <a:xfrm>
            <a:off x="4362450" y="4686300"/>
            <a:ext cx="400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7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DB2D80F9-DD6F-4D0B-A7A2-86E8BEF5F75B}"/>
              </a:ext>
            </a:extLst>
          </p:cNvPr>
          <p:cNvSpPr>
            <a:spLocks noGrp="1"/>
          </p:cNvSpPr>
          <p:nvPr/>
        </p:nvSpPr>
        <p:spPr>
          <a:xfrm>
            <a:off x="4857750" y="46672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Знания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16168CC-A324-4362-86B5-9B7AEFFFA2BE}"/>
              </a:ext>
            </a:extLst>
          </p:cNvPr>
          <p:cNvSpPr>
            <a:spLocks noGrp="1"/>
          </p:cNvSpPr>
          <p:nvPr/>
        </p:nvSpPr>
        <p:spPr>
          <a:xfrm>
            <a:off x="4857750" y="5010150"/>
            <a:ext cx="1943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RAG, ответы, решения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C38B2746-E2F2-4988-93CE-FBBA82CE2A34}"/>
              </a:ext>
            </a:extLst>
          </p:cNvPr>
          <p:cNvSpPr>
            <a:spLocks noGrp="1"/>
          </p:cNvSpPr>
          <p:nvPr/>
        </p:nvSpPr>
        <p:spPr>
          <a:xfrm>
            <a:off x="7715250" y="4495800"/>
            <a:ext cx="3067050" cy="914400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3297B1EF-9D34-4469-90D8-DB5AF2DFD5AF}"/>
              </a:ext>
            </a:extLst>
          </p:cNvPr>
          <p:cNvSpPr>
            <a:spLocks noGrp="1"/>
          </p:cNvSpPr>
          <p:nvPr/>
        </p:nvSpPr>
        <p:spPr>
          <a:xfrm>
            <a:off x="7886700" y="4686300"/>
            <a:ext cx="400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8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E2B04151-8579-470E-BFE0-EE28EEDD01DF}"/>
              </a:ext>
            </a:extLst>
          </p:cNvPr>
          <p:cNvSpPr>
            <a:spLocks noGrp="1"/>
          </p:cNvSpPr>
          <p:nvPr/>
        </p:nvSpPr>
        <p:spPr>
          <a:xfrm>
            <a:off x="8382000" y="46672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Документы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6389E00-CC9F-4FBB-9A68-8FCC27D62E5E}"/>
              </a:ext>
            </a:extLst>
          </p:cNvPr>
          <p:cNvSpPr>
            <a:spLocks noGrp="1"/>
          </p:cNvSpPr>
          <p:nvPr/>
        </p:nvSpPr>
        <p:spPr>
          <a:xfrm>
            <a:off x="8382000" y="5010150"/>
            <a:ext cx="1943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доски и рабочие файлы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3410825-08E3-4140-B68F-98C77D827537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8EA81BDB-BDDB-4C7D-AAC9-543F3A2F65E8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285396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C6EAB66B-879E-4955-A35D-7066D393333A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097161-5977-467C-8AE4-B15E212AC820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Модульность по ролям снижает риск расползания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45EAB0-4239-491A-BD61-623D27FD11C7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У каждого модуля должен быть владелец системы, бюджет, главная запись и измеримый эффект.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3288010-1C97-413E-B8D7-0CCC80240D95}"/>
              </a:ext>
            </a:extLst>
          </p:cNvPr>
          <p:cNvSpPr>
            <a:spLocks noGrp="1"/>
          </p:cNvSpPr>
          <p:nvPr/>
        </p:nvSpPr>
        <p:spPr>
          <a:xfrm>
            <a:off x="742950" y="215265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0F172B"/>
          </a:solidFill>
          <a:ln w="9525">
            <a:solidFill>
              <a:srgbClr val="0F172B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2BED0D7-A5F4-4F31-A43F-4968D15B143B}"/>
              </a:ext>
            </a:extLst>
          </p:cNvPr>
          <p:cNvSpPr>
            <a:spLocks noGrp="1"/>
          </p:cNvSpPr>
          <p:nvPr/>
        </p:nvSpPr>
        <p:spPr>
          <a:xfrm>
            <a:off x="857250" y="2266950"/>
            <a:ext cx="1581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Слой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5FEC6B1-DC8F-4E19-B49D-59CD33835975}"/>
              </a:ext>
            </a:extLst>
          </p:cNvPr>
          <p:cNvSpPr>
            <a:spLocks noGrp="1"/>
          </p:cNvSpPr>
          <p:nvPr/>
        </p:nvSpPr>
        <p:spPr>
          <a:xfrm>
            <a:off x="2667000" y="2266950"/>
            <a:ext cx="2152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Главная система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073DB7C-DA6C-48DB-B889-3D455126E36B}"/>
              </a:ext>
            </a:extLst>
          </p:cNvPr>
          <p:cNvSpPr>
            <a:spLocks noGrp="1"/>
          </p:cNvSpPr>
          <p:nvPr/>
        </p:nvSpPr>
        <p:spPr>
          <a:xfrm>
            <a:off x="5048250" y="2266950"/>
            <a:ext cx="5962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Роль Time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13013DC-011F-4B3C-BF77-F7011D620412}"/>
              </a:ext>
            </a:extLst>
          </p:cNvPr>
          <p:cNvSpPr>
            <a:spLocks noGrp="1"/>
          </p:cNvSpPr>
          <p:nvPr/>
        </p:nvSpPr>
        <p:spPr>
          <a:xfrm>
            <a:off x="742950" y="270510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6BA3CB9-BDF1-4212-B3AA-9DF2D419C0EE}"/>
              </a:ext>
            </a:extLst>
          </p:cNvPr>
          <p:cNvSpPr>
            <a:spLocks noGrp="1"/>
          </p:cNvSpPr>
          <p:nvPr/>
        </p:nvSpPr>
        <p:spPr>
          <a:xfrm>
            <a:off x="857250" y="2819400"/>
            <a:ext cx="15811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Юристы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38440D3-21C1-48E7-874F-34AA00B71318}"/>
              </a:ext>
            </a:extLst>
          </p:cNvPr>
          <p:cNvSpPr>
            <a:spLocks noGrp="1"/>
          </p:cNvSpPr>
          <p:nvPr/>
        </p:nvSpPr>
        <p:spPr>
          <a:xfrm>
            <a:off x="2667000" y="2819400"/>
            <a:ext cx="215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Договоры / ЭДО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497FD39-BDCC-4FE7-8513-AB36D695367E}"/>
              </a:ext>
            </a:extLst>
          </p:cNvPr>
          <p:cNvSpPr>
            <a:spLocks noGrp="1"/>
          </p:cNvSpPr>
          <p:nvPr/>
        </p:nvSpPr>
        <p:spPr>
          <a:xfrm>
            <a:off x="5048250" y="2819400"/>
            <a:ext cx="596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поручение из обсуждения и статус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0A42F26-054D-4114-8DDF-3FC1141F0872}"/>
              </a:ext>
            </a:extLst>
          </p:cNvPr>
          <p:cNvSpPr>
            <a:spLocks noGrp="1"/>
          </p:cNvSpPr>
          <p:nvPr/>
        </p:nvSpPr>
        <p:spPr>
          <a:xfrm>
            <a:off x="742950" y="325755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CFBAA35-362C-4A5E-9F5D-D2B20F040D61}"/>
              </a:ext>
            </a:extLst>
          </p:cNvPr>
          <p:cNvSpPr>
            <a:spLocks noGrp="1"/>
          </p:cNvSpPr>
          <p:nvPr/>
        </p:nvSpPr>
        <p:spPr>
          <a:xfrm>
            <a:off x="857250" y="3371850"/>
            <a:ext cx="15811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Финансы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F1F9889-F4A3-44EC-86D7-1C472B27B8C2}"/>
              </a:ext>
            </a:extLst>
          </p:cNvPr>
          <p:cNvSpPr>
            <a:spLocks noGrp="1"/>
          </p:cNvSpPr>
          <p:nvPr/>
        </p:nvSpPr>
        <p:spPr>
          <a:xfrm>
            <a:off x="2667000" y="3371850"/>
            <a:ext cx="215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ERP / учет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AEDFBA-C68B-4F1E-B2C4-ADF1AC92C115}"/>
              </a:ext>
            </a:extLst>
          </p:cNvPr>
          <p:cNvSpPr>
            <a:spLocks noGrp="1"/>
          </p:cNvSpPr>
          <p:nvPr/>
        </p:nvSpPr>
        <p:spPr>
          <a:xfrm>
            <a:off x="5048250" y="3371850"/>
            <a:ext cx="596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уточнения, сроки, напоминания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69CEDD9E-890E-49B0-8645-B48737C7223D}"/>
              </a:ext>
            </a:extLst>
          </p:cNvPr>
          <p:cNvSpPr>
            <a:spLocks noGrp="1"/>
          </p:cNvSpPr>
          <p:nvPr/>
        </p:nvSpPr>
        <p:spPr>
          <a:xfrm>
            <a:off x="742950" y="381000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486ACCF-D9D2-4006-8855-14BE0EB145D3}"/>
              </a:ext>
            </a:extLst>
          </p:cNvPr>
          <p:cNvSpPr>
            <a:spLocks noGrp="1"/>
          </p:cNvSpPr>
          <p:nvPr/>
        </p:nvSpPr>
        <p:spPr>
          <a:xfrm>
            <a:off x="857250" y="3924300"/>
            <a:ext cx="15811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Продажи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95F1D67-CE7B-4B8C-BDF4-CF37778DB860}"/>
              </a:ext>
            </a:extLst>
          </p:cNvPr>
          <p:cNvSpPr>
            <a:spLocks noGrp="1"/>
          </p:cNvSpPr>
          <p:nvPr/>
        </p:nvSpPr>
        <p:spPr>
          <a:xfrm>
            <a:off x="2667000" y="3924300"/>
            <a:ext cx="215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CRM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E371FFC-C5A2-46F3-BE28-78A74684788B}"/>
              </a:ext>
            </a:extLst>
          </p:cNvPr>
          <p:cNvSpPr>
            <a:spLocks noGrp="1"/>
          </p:cNvSpPr>
          <p:nvPr/>
        </p:nvSpPr>
        <p:spPr>
          <a:xfrm>
            <a:off x="5048250" y="3924300"/>
            <a:ext cx="596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следующее действие и возврат статуса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7A2D0F99-A96A-4EAE-B24E-A52A088243EA}"/>
              </a:ext>
            </a:extLst>
          </p:cNvPr>
          <p:cNvSpPr>
            <a:spLocks noGrp="1"/>
          </p:cNvSpPr>
          <p:nvPr/>
        </p:nvSpPr>
        <p:spPr>
          <a:xfrm>
            <a:off x="742950" y="436245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C5C1E7E-4A4F-4B35-9123-7B90D5EF603A}"/>
              </a:ext>
            </a:extLst>
          </p:cNvPr>
          <p:cNvSpPr>
            <a:spLocks noGrp="1"/>
          </p:cNvSpPr>
          <p:nvPr/>
        </p:nvSpPr>
        <p:spPr>
          <a:xfrm>
            <a:off x="857250" y="4476750"/>
            <a:ext cx="15811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ИТ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277776D-0DB4-4A87-A847-9D88D85DD9E0}"/>
              </a:ext>
            </a:extLst>
          </p:cNvPr>
          <p:cNvSpPr>
            <a:spLocks noGrp="1"/>
          </p:cNvSpPr>
          <p:nvPr/>
        </p:nvSpPr>
        <p:spPr>
          <a:xfrm>
            <a:off x="2667000" y="4476750"/>
            <a:ext cx="215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Служба заявок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A986343-7F7A-4A59-A6DB-9B97E804206E}"/>
              </a:ext>
            </a:extLst>
          </p:cNvPr>
          <p:cNvSpPr>
            <a:spLocks noGrp="1"/>
          </p:cNvSpPr>
          <p:nvPr/>
        </p:nvSpPr>
        <p:spPr>
          <a:xfrm>
            <a:off x="5048250" y="4476750"/>
            <a:ext cx="596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заявка из канала и уведомления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4B1BED8C-5A08-4F9C-BF83-082FD45499B7}"/>
              </a:ext>
            </a:extLst>
          </p:cNvPr>
          <p:cNvSpPr>
            <a:spLocks noGrp="1"/>
          </p:cNvSpPr>
          <p:nvPr/>
        </p:nvSpPr>
        <p:spPr>
          <a:xfrm>
            <a:off x="742950" y="4914900"/>
            <a:ext cx="10382250" cy="552450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10C92C5-600D-475E-B113-CD91BE7145DB}"/>
              </a:ext>
            </a:extLst>
          </p:cNvPr>
          <p:cNvSpPr>
            <a:spLocks noGrp="1"/>
          </p:cNvSpPr>
          <p:nvPr/>
        </p:nvSpPr>
        <p:spPr>
          <a:xfrm>
            <a:off x="857250" y="5029200"/>
            <a:ext cx="15811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Продукт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CEDED4E-D4D9-4DEA-8BAB-B95FD594F313}"/>
              </a:ext>
            </a:extLst>
          </p:cNvPr>
          <p:cNvSpPr>
            <a:spLocks noGrp="1"/>
          </p:cNvSpPr>
          <p:nvPr/>
        </p:nvSpPr>
        <p:spPr>
          <a:xfrm>
            <a:off x="2667000" y="5029200"/>
            <a:ext cx="215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TASKS / трекер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BB03144-9121-4BF9-9DAB-7D786E7F1BE7}"/>
              </a:ext>
            </a:extLst>
          </p:cNvPr>
          <p:cNvSpPr>
            <a:spLocks noGrp="1"/>
          </p:cNvSpPr>
          <p:nvPr/>
        </p:nvSpPr>
        <p:spPr>
          <a:xfrm>
            <a:off x="5048250" y="5029200"/>
            <a:ext cx="5962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связь решения с задачей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37E3E3D-9F70-4683-9ABD-1D6758170FBE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2458CE9-3C9D-406E-8C5A-EED97B886BB2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54259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710258D-8DAB-482F-B513-33A3839F6322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E0BBCD-3A88-48ED-A296-5233151B1564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Архитектура фиксирует технические ворота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D69587-E214-4042-B319-070258E8A379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Первая версия начинается после короткой проверки API, прав, событий и журнала действий в тестовом контуре.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094EFDB-785C-46FC-B7E1-028FE3C522C5}"/>
              </a:ext>
            </a:extLst>
          </p:cNvPr>
          <p:cNvSpPr>
            <a:spLocks noGrp="1"/>
          </p:cNvSpPr>
          <p:nvPr/>
        </p:nvSpPr>
        <p:spPr>
          <a:xfrm>
            <a:off x="68580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EF9C2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C2E8A5-B60E-4E76-887D-88872AA7FC7C}"/>
              </a:ext>
            </a:extLst>
          </p:cNvPr>
          <p:cNvSpPr>
            <a:spLocks noGrp="1"/>
          </p:cNvSpPr>
          <p:nvPr/>
        </p:nvSpPr>
        <p:spPr>
          <a:xfrm>
            <a:off x="876300" y="2647950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API Time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E630DE-2DF6-4D6D-B385-0C692932A9F0}"/>
              </a:ext>
            </a:extLst>
          </p:cNvPr>
          <p:cNvSpPr>
            <a:spLocks noGrp="1"/>
          </p:cNvSpPr>
          <p:nvPr/>
        </p:nvSpPr>
        <p:spPr>
          <a:xfrm>
            <a:off x="876300" y="3200400"/>
            <a:ext cx="12573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создать действие из сообщения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ED4FF67-1FED-4F44-B64B-F4CAEE6EF384}"/>
              </a:ext>
            </a:extLst>
          </p:cNvPr>
          <p:cNvSpPr>
            <a:spLocks noGrp="1"/>
          </p:cNvSpPr>
          <p:nvPr/>
        </p:nvSpPr>
        <p:spPr>
          <a:xfrm>
            <a:off x="283845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5469131-AFBF-4F02-AC93-C773E6DCEC13}"/>
              </a:ext>
            </a:extLst>
          </p:cNvPr>
          <p:cNvSpPr>
            <a:spLocks noGrp="1"/>
          </p:cNvSpPr>
          <p:nvPr/>
        </p:nvSpPr>
        <p:spPr>
          <a:xfrm>
            <a:off x="3028950" y="2647950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Права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9A139F7-E3F8-471D-858B-96F92BC60A12}"/>
              </a:ext>
            </a:extLst>
          </p:cNvPr>
          <p:cNvSpPr>
            <a:spLocks noGrp="1"/>
          </p:cNvSpPr>
          <p:nvPr/>
        </p:nvSpPr>
        <p:spPr>
          <a:xfrm>
            <a:off x="3028950" y="3200400"/>
            <a:ext cx="12573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проверка канала при чтении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CAE2CDE-B87E-496F-8FB4-35267B34A802}"/>
              </a:ext>
            </a:extLst>
          </p:cNvPr>
          <p:cNvSpPr>
            <a:spLocks noGrp="1"/>
          </p:cNvSpPr>
          <p:nvPr/>
        </p:nvSpPr>
        <p:spPr>
          <a:xfrm>
            <a:off x="499110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5F583D1-CE15-43B6-BA66-84904A1ABFF0}"/>
              </a:ext>
            </a:extLst>
          </p:cNvPr>
          <p:cNvSpPr>
            <a:spLocks noGrp="1"/>
          </p:cNvSpPr>
          <p:nvPr/>
        </p:nvSpPr>
        <p:spPr>
          <a:xfrm>
            <a:off x="5181600" y="2647950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События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C35E1D3-6EDB-498F-8171-F0E07E1A3013}"/>
              </a:ext>
            </a:extLst>
          </p:cNvPr>
          <p:cNvSpPr>
            <a:spLocks noGrp="1"/>
          </p:cNvSpPr>
          <p:nvPr/>
        </p:nvSpPr>
        <p:spPr>
          <a:xfrm>
            <a:off x="5181600" y="3200400"/>
            <a:ext cx="12573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повторная доставка и защита дублей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04F8309-009F-4900-962D-50177ADB4644}"/>
              </a:ext>
            </a:extLst>
          </p:cNvPr>
          <p:cNvSpPr>
            <a:spLocks noGrp="1"/>
          </p:cNvSpPr>
          <p:nvPr/>
        </p:nvSpPr>
        <p:spPr>
          <a:xfrm>
            <a:off x="714375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DB3E6D7-43F0-43D3-9A75-5911FDAAC47D}"/>
              </a:ext>
            </a:extLst>
          </p:cNvPr>
          <p:cNvSpPr>
            <a:spLocks noGrp="1"/>
          </p:cNvSpPr>
          <p:nvPr/>
        </p:nvSpPr>
        <p:spPr>
          <a:xfrm>
            <a:off x="7334250" y="2647950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Аудит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FDC29CF-2AEE-439D-B4D5-7DF8CC6A7344}"/>
              </a:ext>
            </a:extLst>
          </p:cNvPr>
          <p:cNvSpPr>
            <a:spLocks noGrp="1"/>
          </p:cNvSpPr>
          <p:nvPr/>
        </p:nvSpPr>
        <p:spPr>
          <a:xfrm>
            <a:off x="7334250" y="3200400"/>
            <a:ext cx="12573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журнал действий и удалений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647B6AB4-CF76-4AB5-BC5C-00C107F6DCE2}"/>
              </a:ext>
            </a:extLst>
          </p:cNvPr>
          <p:cNvSpPr>
            <a:spLocks noGrp="1"/>
          </p:cNvSpPr>
          <p:nvPr/>
        </p:nvSpPr>
        <p:spPr>
          <a:xfrm>
            <a:off x="9296400" y="2324100"/>
            <a:ext cx="1809750" cy="2095500"/>
          </a:xfrm>
          <a:prstGeom prst="roundRect">
            <a:avLst>
              <a:gd name="adj" fmla="val 421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92A2017-4948-4F0B-9CFD-B7DFAA43B731}"/>
              </a:ext>
            </a:extLst>
          </p:cNvPr>
          <p:cNvSpPr>
            <a:spLocks noGrp="1"/>
          </p:cNvSpPr>
          <p:nvPr/>
        </p:nvSpPr>
        <p:spPr>
          <a:xfrm>
            <a:off x="9486900" y="2647950"/>
            <a:ext cx="133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Контуры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4CC36C9-4959-40C0-8A87-8F348E302144}"/>
              </a:ext>
            </a:extLst>
          </p:cNvPr>
          <p:cNvSpPr>
            <a:spLocks noGrp="1"/>
          </p:cNvSpPr>
          <p:nvPr/>
        </p:nvSpPr>
        <p:spPr>
          <a:xfrm>
            <a:off x="9486900" y="3200400"/>
            <a:ext cx="12573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SaaS и локальная поставка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BA6D75E-ACE9-40E6-BF0B-27FE4C349860}"/>
              </a:ext>
            </a:extLst>
          </p:cNvPr>
          <p:cNvSpPr>
            <a:spLocks noGrp="1"/>
          </p:cNvSpPr>
          <p:nvPr/>
        </p:nvSpPr>
        <p:spPr>
          <a:xfrm>
            <a:off x="914400" y="5029200"/>
            <a:ext cx="9715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D293D"/>
                </a:solidFill>
              </a:defRPr>
            </a:pPr>
            <a:r>
              <a:rPr sz="1500" b="0">
                <a:solidFill>
                  <a:srgbClr val="1D293D"/>
                </a:solidFill>
              </a:rPr>
              <a:t>Ограничение: один внешний адаптер за этап. CRM, ERP, ЭДО, почта и LLM требуют отдельных владельцев данных и отдельного допуска.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B90819C-DCF6-420D-BA3C-95C676C29056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592754D-939B-4A3A-9DB6-360232FDA9AF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528006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1121A4-3FB6-4DCD-B2D0-9C05D2A3E62D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A8452B-C6BB-424D-AED8-CB615CEB3507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Экономика требует TCO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944EAE-CCF1-46CA-BBAE-747FB192751C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Открытые тарифы задают диапазон сравнения. Закупочная модель уточняется по внутренним договорам.</a:t>
            </a:r>
          </a:p>
        </p:txBody>
      </p:sp>
      <p:graphicFrame>
        <p:nvGraphicFramePr>
          <p:cNvPr id="18" name="Chart"/>
          <p:cNvGraphicFramePr/>
          <p:nvPr>
            <p:extLst>
              <p:ext uri="{D42A27DB-BD31-4B8C-83A1-F6EECF244321}">
                <p14:modId xmlns:p14="http://schemas.microsoft.com/office/powerpoint/2010/main" val="4171411768"/>
              </p:ext>
            </p:extLst>
          </p:nvPr>
        </p:nvGraphicFramePr>
        <p:xfrm>
          <a:off x="742950" y="2152650"/>
          <a:ext cx="5334000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Овал 4">
            <a:extLst>
              <a:ext uri="{FF2B5EF4-FFF2-40B4-BE49-F238E27FC236}">
                <a16:creationId xmlns:a16="http://schemas.microsoft.com/office/drawing/2014/main" id="{D1E10B32-F496-4EC2-A2EB-433333F8C187}"/>
              </a:ext>
            </a:extLst>
          </p:cNvPr>
          <p:cNvSpPr>
            <a:spLocks noGrp="1"/>
          </p:cNvSpPr>
          <p:nvPr/>
        </p:nvSpPr>
        <p:spPr>
          <a:xfrm>
            <a:off x="7067550" y="24193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EFFA0C-4F19-4887-ABAB-9A80467B6382}"/>
              </a:ext>
            </a:extLst>
          </p:cNvPr>
          <p:cNvSpPr>
            <a:spLocks noGrp="1"/>
          </p:cNvSpPr>
          <p:nvPr/>
        </p:nvSpPr>
        <p:spPr>
          <a:xfrm>
            <a:off x="7334250" y="2343150"/>
            <a:ext cx="3543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проверить уже купленные лицензии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E08DD881-5DDD-4FB9-82AF-E7E4AFEE8802}"/>
              </a:ext>
            </a:extLst>
          </p:cNvPr>
          <p:cNvSpPr>
            <a:spLocks noGrp="1"/>
          </p:cNvSpPr>
          <p:nvPr/>
        </p:nvSpPr>
        <p:spPr>
          <a:xfrm>
            <a:off x="7067550" y="29527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B370169-CCAE-4F3B-9CE5-B18CEDD0DE23}"/>
              </a:ext>
            </a:extLst>
          </p:cNvPr>
          <p:cNvSpPr>
            <a:spLocks noGrp="1"/>
          </p:cNvSpPr>
          <p:nvPr/>
        </p:nvSpPr>
        <p:spPr>
          <a:xfrm>
            <a:off x="7334250" y="2876550"/>
            <a:ext cx="3543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посчитать стоимость разработки и эксплуатации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F3195A1A-A168-46A1-AE3F-ADAE43BF7E7B}"/>
              </a:ext>
            </a:extLst>
          </p:cNvPr>
          <p:cNvSpPr>
            <a:spLocks noGrp="1"/>
          </p:cNvSpPr>
          <p:nvPr/>
        </p:nvSpPr>
        <p:spPr>
          <a:xfrm>
            <a:off x="7067550" y="34861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D23D21D-BB5E-4987-AF6C-4B4AC673AFE7}"/>
              </a:ext>
            </a:extLst>
          </p:cNvPr>
          <p:cNvSpPr>
            <a:spLocks noGrp="1"/>
          </p:cNvSpPr>
          <p:nvPr/>
        </p:nvSpPr>
        <p:spPr>
          <a:xfrm>
            <a:off x="7334250" y="3409950"/>
            <a:ext cx="3543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измерить эффект времени в пилоте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DF963DD7-CFE5-4FBF-92AC-7F8AF3B62B23}"/>
              </a:ext>
            </a:extLst>
          </p:cNvPr>
          <p:cNvSpPr>
            <a:spLocks noGrp="1"/>
          </p:cNvSpPr>
          <p:nvPr/>
        </p:nvSpPr>
        <p:spPr>
          <a:xfrm>
            <a:off x="7067550" y="4019550"/>
            <a:ext cx="114300" cy="114300"/>
          </a:xfrm>
          <a:prstGeom prst="ellipse">
            <a:avLst/>
          </a:prstGeom>
          <a:solidFill>
            <a:srgbClr val="FDC700"/>
          </a:solidFill>
          <a:ln w="0">
            <a:noFill/>
            <a:prstDash val="solid"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7DDBE0-59AC-427B-8C51-A29923BA16E5}"/>
              </a:ext>
            </a:extLst>
          </p:cNvPr>
          <p:cNvSpPr>
            <a:spLocks noGrp="1"/>
          </p:cNvSpPr>
          <p:nvPr/>
        </p:nvSpPr>
        <p:spPr>
          <a:xfrm>
            <a:off x="7334250" y="3943350"/>
            <a:ext cx="3543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зафиксировать стоимость поддержки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3E14F99-54AD-4938-B44A-10BD09B6F09A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734DDB3-B5FA-4BAD-A9D2-C64C51B448E9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04290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C58DFA8-454F-438C-B83F-8DFABB711B6F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3E9306-B68D-43E7-8FEA-5706D1053586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9334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Даже малый эффект времени заметен на масштабе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490CEFC-19DD-49DD-939F-25FFADC01F94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9334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Расчетная рамка: 18 рабочих дней в месяц и 2 500 руб. условная стоимость часа.</a:t>
            </a:r>
          </a:p>
        </p:txBody>
      </p:sp>
      <p:graphicFrame>
        <p:nvGraphicFramePr>
          <p:cNvPr id="13" name="Chart"/>
          <p:cNvGraphicFramePr/>
          <p:nvPr>
            <p:extLst>
              <p:ext uri="{D42A27DB-BD31-4B8C-83A1-F6EECF244321}">
                <p14:modId xmlns:p14="http://schemas.microsoft.com/office/powerpoint/2010/main" val="4000995776"/>
              </p:ext>
            </p:extLst>
          </p:nvPr>
        </p:nvGraphicFramePr>
        <p:xfrm>
          <a:off x="781050" y="2190750"/>
          <a:ext cx="5810250" cy="295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19F77FA-CDC0-4F06-807B-BCB5405F859C}"/>
              </a:ext>
            </a:extLst>
          </p:cNvPr>
          <p:cNvSpPr>
            <a:spLocks noGrp="1"/>
          </p:cNvSpPr>
          <p:nvPr/>
        </p:nvSpPr>
        <p:spPr>
          <a:xfrm>
            <a:off x="7239000" y="2419350"/>
            <a:ext cx="3238500" cy="2095500"/>
          </a:xfrm>
          <a:prstGeom prst="roundRect">
            <a:avLst>
              <a:gd name="adj" fmla="val 3636"/>
            </a:avLst>
          </a:prstGeom>
          <a:solidFill>
            <a:srgbClr val="FEF9C2"/>
          </a:solidFill>
          <a:ln w="9525">
            <a:solidFill>
              <a:srgbClr val="FFDF20"/>
            </a:solidFill>
            <a:prstDash val="solid"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2D366BB-63BF-4BFC-B176-12A6713C11B2}"/>
              </a:ext>
            </a:extLst>
          </p:cNvPr>
          <p:cNvSpPr>
            <a:spLocks noGrp="1"/>
          </p:cNvSpPr>
          <p:nvPr/>
        </p:nvSpPr>
        <p:spPr>
          <a:xfrm>
            <a:off x="7543800" y="2724150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020618"/>
                </a:solidFill>
              </a:defRPr>
            </a:pPr>
            <a:r>
              <a:rPr sz="1725" b="1">
                <a:solidFill>
                  <a:srgbClr val="020618"/>
                </a:solidFill>
              </a:rPr>
              <a:t>Как читать график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2C7A1A1-3B55-464C-B18C-67090681E033}"/>
              </a:ext>
            </a:extLst>
          </p:cNvPr>
          <p:cNvSpPr>
            <a:spLocks noGrp="1"/>
          </p:cNvSpPr>
          <p:nvPr/>
        </p:nvSpPr>
        <p:spPr>
          <a:xfrm>
            <a:off x="7543800" y="3181350"/>
            <a:ext cx="24574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D293D"/>
                </a:solidFill>
              </a:defRPr>
            </a:pPr>
            <a:r>
              <a:rPr sz="1350" b="0">
                <a:solidFill>
                  <a:srgbClr val="1D293D"/>
                </a:solidFill>
              </a:rPr>
              <a:t>Это порядок величины для защиты гипотезы. Внутренний пилот должен подтвердить реальную экономию времени и качество процесса.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A77235-9B20-4C2F-AFB5-E991CD6BFC43}"/>
              </a:ext>
            </a:extLst>
          </p:cNvPr>
          <p:cNvSpPr>
            <a:spLocks noGrp="1"/>
          </p:cNvSpPr>
          <p:nvPr/>
        </p:nvSpPr>
        <p:spPr>
          <a:xfrm>
            <a:off x="685800" y="6343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B70C294-A2D9-4779-899B-C871C1A8B749}"/>
              </a:ext>
            </a:extLst>
          </p:cNvPr>
          <p:cNvSpPr>
            <a:spLocks noGrp="1"/>
          </p:cNvSpPr>
          <p:nvPr/>
        </p:nvSpPr>
        <p:spPr>
          <a:xfrm>
            <a:off x="10839450" y="6343650"/>
            <a:ext cx="66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54874833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1054</Words>
  <Application>Microsoft Office PowerPoint</Application>
  <DocSecurity>0</DocSecurity>
  <PresentationFormat>Широкоэкранный</PresentationFormat>
  <Paragraphs>233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Calibri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Sergey Stepanyuk</cp:lastModifiedBy>
  <cp:revision>1</cp:revision>
  <dcterms:created xsi:type="dcterms:W3CDTF">2026-08-02T18:35:31Z</dcterms:created>
  <dcterms:modified xsi:type="dcterms:W3CDTF">2026-08-02T19:49:11Z</dcterms:modified>
</cp:coreProperties>
</file>