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slides/charts/chart3.xml" ContentType="application/vnd.openxmlformats-officedocument.drawingml.chart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4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fc23991b0384d0f" /><Relationship Type="http://schemas.openxmlformats.org/officeDocument/2006/relationships/extended-properties" Target="/docProps/app.xml" Id="R4cfe1a4e4058431a" /><Relationship Type="http://schemas.openxmlformats.org/officeDocument/2006/relationships/officeDocument" Target="/ppt/presentation.xml" Id="R394a65a5cbab42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d5e5df1c564f16"/>
  </p:sldMasterIdLst>
  <p:notesMasterIdLst>
    <p:notesMasterId xmlns:r="http://schemas.openxmlformats.org/officeDocument/2006/relationships" r:id="Rf3f9b569dd874486"/>
  </p:notesMasterIdLst>
  <p:sldIdLst>
    <p:sldId xmlns:r="http://schemas.openxmlformats.org/officeDocument/2006/relationships" id="256" r:id="Rbf8bd4e4a2dd4690"/>
    <p:sldId xmlns:r="http://schemas.openxmlformats.org/officeDocument/2006/relationships" id="257" r:id="R472b8dfd2fae45b7"/>
    <p:sldId xmlns:r="http://schemas.openxmlformats.org/officeDocument/2006/relationships" id="258" r:id="Rb64e08506c5449a3"/>
    <p:sldId xmlns:r="http://schemas.openxmlformats.org/officeDocument/2006/relationships" id="259" r:id="R754d493803004ee5"/>
    <p:sldId xmlns:r="http://schemas.openxmlformats.org/officeDocument/2006/relationships" id="260" r:id="R137c9afd679949ea"/>
    <p:sldId xmlns:r="http://schemas.openxmlformats.org/officeDocument/2006/relationships" id="261" r:id="R14266c9920924272"/>
    <p:sldId xmlns:r="http://schemas.openxmlformats.org/officeDocument/2006/relationships" id="262" r:id="R109b0144b4ad4e06"/>
    <p:sldId xmlns:r="http://schemas.openxmlformats.org/officeDocument/2006/relationships" id="263" r:id="Rde28c5f1798f4b07"/>
    <p:sldId xmlns:r="http://schemas.openxmlformats.org/officeDocument/2006/relationships" id="264" r:id="Rbc0949f3bc404301"/>
    <p:sldId xmlns:r="http://schemas.openxmlformats.org/officeDocument/2006/relationships" id="265" r:id="R95292234dc044581"/>
    <p:sldId xmlns:r="http://schemas.openxmlformats.org/officeDocument/2006/relationships" id="266" r:id="Rf23a29db7c354a30"/>
    <p:sldId xmlns:r="http://schemas.openxmlformats.org/officeDocument/2006/relationships" id="267" r:id="Rdfc2f67755b2480b"/>
    <p:sldId xmlns:r="http://schemas.openxmlformats.org/officeDocument/2006/relationships" id="268" r:id="R29cf19b8e0804367"/>
    <p:sldId xmlns:r="http://schemas.openxmlformats.org/officeDocument/2006/relationships" id="269" r:id="R5453d7feb11e4d4f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56e5396894547ec" /><Relationship Type="http://schemas.openxmlformats.org/officeDocument/2006/relationships/slideMaster" Target="/ppt/slideMasters/slideMaster1.xml" Id="R6bd5e5df1c564f16" /><Relationship Type="http://schemas.openxmlformats.org/officeDocument/2006/relationships/notesMaster" Target="/ppt/notesMasters/notesMaster1.xml" Id="Rf3f9b569dd874486" /><Relationship Type="http://schemas.openxmlformats.org/officeDocument/2006/relationships/presProps" Target="/ppt/presProps.xml" Id="Ra642df2d038c40b6" /><Relationship Type="http://schemas.openxmlformats.org/officeDocument/2006/relationships/tableStyles" Target="/ppt/tableStyles.xml" Id="R9c8ff25bb3604769" /><Relationship Type="http://schemas.openxmlformats.org/officeDocument/2006/relationships/slide" Target="/ppt/slides/slide1.xml" Id="Rbf8bd4e4a2dd4690" /><Relationship Type="http://schemas.openxmlformats.org/officeDocument/2006/relationships/slide" Target="/ppt/slides/slide2.xml" Id="R472b8dfd2fae45b7" /><Relationship Type="http://schemas.openxmlformats.org/officeDocument/2006/relationships/slide" Target="/ppt/slides/slide3.xml" Id="Rb64e08506c5449a3" /><Relationship Type="http://schemas.openxmlformats.org/officeDocument/2006/relationships/slide" Target="/ppt/slides/slide4.xml" Id="R754d493803004ee5" /><Relationship Type="http://schemas.openxmlformats.org/officeDocument/2006/relationships/slide" Target="/ppt/slides/slide5.xml" Id="R137c9afd679949ea" /><Relationship Type="http://schemas.openxmlformats.org/officeDocument/2006/relationships/slide" Target="/ppt/slides/slide6.xml" Id="R14266c9920924272" /><Relationship Type="http://schemas.openxmlformats.org/officeDocument/2006/relationships/slide" Target="/ppt/slides/slide7.xml" Id="R109b0144b4ad4e06" /><Relationship Type="http://schemas.openxmlformats.org/officeDocument/2006/relationships/slide" Target="/ppt/slides/slide8.xml" Id="Rde28c5f1798f4b07" /><Relationship Type="http://schemas.openxmlformats.org/officeDocument/2006/relationships/slide" Target="/ppt/slides/slide9.xml" Id="Rbc0949f3bc404301" /><Relationship Type="http://schemas.openxmlformats.org/officeDocument/2006/relationships/slide" Target="/ppt/slides/slide10.xml" Id="R95292234dc044581" /><Relationship Type="http://schemas.openxmlformats.org/officeDocument/2006/relationships/slide" Target="/ppt/slides/slide11.xml" Id="Rf23a29db7c354a30" /><Relationship Type="http://schemas.openxmlformats.org/officeDocument/2006/relationships/slide" Target="/ppt/slides/slide12.xml" Id="Rdfc2f67755b2480b" /><Relationship Type="http://schemas.openxmlformats.org/officeDocument/2006/relationships/slide" Target="/ppt/slides/slide13.xml" Id="R29cf19b8e0804367" /><Relationship Type="http://schemas.openxmlformats.org/officeDocument/2006/relationships/slide" Target="/ppt/slides/slide14.xml" Id="R5453d7feb11e4d4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e71a44e5bb84a6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e4eca0260f742ed" /><Relationship Type="http://schemas.openxmlformats.org/officeDocument/2006/relationships/notesMaster" Target="/ppt/notesMasters/notesMaster1.xml" Id="R1350d410a6bd4c7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702107fd67584270" /><Relationship Type="http://schemas.openxmlformats.org/officeDocument/2006/relationships/notesMaster" Target="/ppt/notesMasters/notesMaster1.xml" Id="R9bceaa6700584af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0008b8562914c0d" /><Relationship Type="http://schemas.openxmlformats.org/officeDocument/2006/relationships/notesMaster" Target="/ppt/notesMasters/notesMaster1.xml" Id="Rc9069aeae28e44e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addd9a6eb0c433d" /><Relationship Type="http://schemas.openxmlformats.org/officeDocument/2006/relationships/notesMaster" Target="/ppt/notesMasters/notesMaster1.xml" Id="Rd9f739c0febe487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c6afc7dc5b5c48b8" /><Relationship Type="http://schemas.openxmlformats.org/officeDocument/2006/relationships/notesMaster" Target="/ppt/notesMasters/notesMaster1.xml" Id="R78ca722e6c894a04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eb48f62349e4a6b" /><Relationship Type="http://schemas.openxmlformats.org/officeDocument/2006/relationships/notesMaster" Target="/ppt/notesMasters/notesMaster1.xml" Id="R8a2c4d91ba034c1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789f0d07eb54f49" /><Relationship Type="http://schemas.openxmlformats.org/officeDocument/2006/relationships/notesMaster" Target="/ppt/notesMasters/notesMaster1.xml" Id="Re07e2dccb4174cf1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241564f3a8d48d6" /><Relationship Type="http://schemas.openxmlformats.org/officeDocument/2006/relationships/notesMaster" Target="/ppt/notesMasters/notesMaster1.xml" Id="R6f594d864547455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f8905500c87f409f" /><Relationship Type="http://schemas.openxmlformats.org/officeDocument/2006/relationships/notesMaster" Target="/ppt/notesMasters/notesMaster1.xml" Id="Rf3df0ebc964b42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c415970896544cc" /><Relationship Type="http://schemas.openxmlformats.org/officeDocument/2006/relationships/notesMaster" Target="/ppt/notesMasters/notesMaster1.xml" Id="Ra991781a270044f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dbc5bbd5de44b3d" /><Relationship Type="http://schemas.openxmlformats.org/officeDocument/2006/relationships/notesMaster" Target="/ppt/notesMasters/notesMaster1.xml" Id="R2562d0b625224d22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5125bd4357b64a9c" /><Relationship Type="http://schemas.openxmlformats.org/officeDocument/2006/relationships/notesMaster" Target="/ppt/notesMasters/notesMaster1.xml" Id="Rd95b0ac3dfdb4b3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ffa3840961c240f6" /><Relationship Type="http://schemas.openxmlformats.org/officeDocument/2006/relationships/notesMaster" Target="/ppt/notesMasters/notesMaster1.xml" Id="Rfb4e959747594d16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65a57b20a58d4b81" /><Relationship Type="http://schemas.openxmlformats.org/officeDocument/2006/relationships/notesMaster" Target="/ppt/notesMasters/notesMaster1.xml" Id="R5c412dcfd7014fa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e778b73cf45b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12a158117a14b86" /><Relationship Type="http://schemas.openxmlformats.org/officeDocument/2006/relationships/slideLayout" Target="/ppt/slideLayouts/slideLayout1.xml" Id="R01c430fb0a44465e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c430fb0a44465e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26af67ec04278" /><Relationship Type="http://schemas.openxmlformats.org/officeDocument/2006/relationships/notesSlide" Target="/ppt/notesSlides/notesSlide1.xml" Id="Rd504abb605a145d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4a741d4024530" /><Relationship Type="http://schemas.openxmlformats.org/officeDocument/2006/relationships/notesSlide" Target="/ppt/notesSlides/notesSlide10.xml" Id="Re6a5c73b5ab14d1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32d514aa74e73" /><Relationship Type="http://schemas.openxmlformats.org/officeDocument/2006/relationships/notesSlide" Target="/ppt/notesSlides/notesSlide11.xml" Id="R04c9b351879d410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d70d880647af" /><Relationship Type="http://schemas.openxmlformats.org/officeDocument/2006/relationships/chart" Target="/ppt/slides/charts/chart4.xml" Id="R99686aeeb15649fd" /><Relationship Type="http://schemas.openxmlformats.org/officeDocument/2006/relationships/notesSlide" Target="/ppt/notesSlides/notesSlide12.xml" Id="Re489d80d1c3d4c1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0dad9d81841db" /><Relationship Type="http://schemas.openxmlformats.org/officeDocument/2006/relationships/notesSlide" Target="/ppt/notesSlides/notesSlide13.xml" Id="R4b7d9d1532794d5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8839e43924b90" /><Relationship Type="http://schemas.openxmlformats.org/officeDocument/2006/relationships/notesSlide" Target="/ppt/notesSlides/notesSlide14.xml" Id="R90216061904b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9eddd0d4240fd" /><Relationship Type="http://schemas.openxmlformats.org/officeDocument/2006/relationships/notesSlide" Target="/ppt/notesSlides/notesSlide2.xml" Id="R834a30b7ca164c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433b7679c42ae" /><Relationship Type="http://schemas.openxmlformats.org/officeDocument/2006/relationships/notesSlide" Target="/ppt/notesSlides/notesSlide3.xml" Id="Rf77387ee5bd243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16b5bf1c54591" /><Relationship Type="http://schemas.openxmlformats.org/officeDocument/2006/relationships/chart" Target="/ppt/slides/charts/chart1.xml" Id="R014cca0c55c34104" /><Relationship Type="http://schemas.openxmlformats.org/officeDocument/2006/relationships/notesSlide" Target="/ppt/notesSlides/notesSlide4.xml" Id="R12b789e182144a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60b7c3054e9d" /><Relationship Type="http://schemas.openxmlformats.org/officeDocument/2006/relationships/notesSlide" Target="/ppt/notesSlides/notesSlide5.xml" Id="Raacbb9b2b1ef4e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7432dc2564dda" /><Relationship Type="http://schemas.openxmlformats.org/officeDocument/2006/relationships/notesSlide" Target="/ppt/notesSlides/notesSlide6.xml" Id="R11034761193342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b182b8f8a41fc" /><Relationship Type="http://schemas.openxmlformats.org/officeDocument/2006/relationships/notesSlide" Target="/ppt/notesSlides/notesSlide7.xml" Id="R8dccc97fba64433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9617f84804cc9" /><Relationship Type="http://schemas.openxmlformats.org/officeDocument/2006/relationships/chart" Target="/ppt/slides/charts/chart2.xml" Id="R734b590b4bd3490a" /><Relationship Type="http://schemas.openxmlformats.org/officeDocument/2006/relationships/notesSlide" Target="/ppt/notesSlides/notesSlide8.xml" Id="R3372a2040672450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e5777e994903" /><Relationship Type="http://schemas.openxmlformats.org/officeDocument/2006/relationships/chart" Target="/ppt/slides/charts/chart3.xml" Id="R6937d9a527af4abb" /><Relationship Type="http://schemas.openxmlformats.org/officeDocument/2006/relationships/notesSlide" Target="/ppt/notesSlides/notesSlide9.xml" Id="R60fa2aec15e24fd8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Итоговый ориентир</c:v>
          </c:tx>
          <c:spPr>
            <a:solidFill xmlns:a="http://schemas.openxmlformats.org/drawingml/2006/main">
              <a:schemeClr val="accent1"/>
            </a:solidFill>
          </c:spPr>
          <c:dLbls/>
          <c:cat>
            <c:strLit>
              <c:ptCount val="4"/>
              <c:pt idx="0">
                <c:v>Задачи</c:v>
              </c:pt>
              <c:pt idx="1">
                <c:v>Знания</c:v>
              </c:pt>
              <c:pt idx="2">
                <c:v>Почта</c:v>
              </c:pt>
              <c:pt idx="3">
                <c:v>Документы</c:v>
              </c:pt>
            </c:strLit>
          </c:cat>
          <c:val>
            <c:numLit>
              <c:formatCode>General</c:formatCode>
              <c:ptCount val="4"/>
              <c:pt idx="0">
                <c:v>65</c:v>
              </c:pt>
              <c:pt idx="1">
                <c:v>38</c:v>
              </c:pt>
              <c:pt idx="2">
                <c:v>36</c:v>
              </c:pt>
              <c:pt idx="3">
                <c:v>34</c:v>
              </c:pt>
            </c:numLit>
          </c:val>
        </c:ser>
        <c:dLbls>
          <c:dLblPos val="outEnd"/>
          <c:showVal val="1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crosses val="autoZero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2E8F0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es val="autoZero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430 руб.</c:v>
          </c:tx>
          <c:spPr>
            <a:solidFill xmlns:a="http://schemas.openxmlformats.org/drawingml/2006/main">
              <a:schemeClr val="accent1"/>
            </a:solidFill>
          </c:spPr>
          <c:dLbls/>
          <c:cat>
            <c:strLit>
              <c:ptCount val="3"/>
              <c:pt idx="0">
                <c:v>1 000</c:v>
              </c:pt>
              <c:pt idx="1">
                <c:v>10 000</c:v>
              </c:pt>
              <c:pt idx="2">
                <c:v>50 000</c:v>
              </c:pt>
            </c:strLit>
          </c:cat>
          <c:val>
            <c:numLit>
              <c:formatCode>General</c:formatCode>
              <c:ptCount val="3"/>
              <c:pt idx="0">
                <c:v>5.16</c:v>
              </c:pt>
              <c:pt idx="1">
                <c:v>51.6</c:v>
              </c:pt>
              <c:pt idx="2">
                <c:v>258</c:v>
              </c:pt>
            </c:numLit>
          </c:val>
        </c:ser>
        <c:ser>
          <c:idx val="1"/>
          <c:order val="1"/>
          <c:tx>
            <c:v>580 руб.</c:v>
          </c:tx>
          <c:spPr>
            <a:solidFill xmlns:a="http://schemas.openxmlformats.org/drawingml/2006/main">
              <a:schemeClr val="accent2"/>
            </a:solidFill>
          </c:spPr>
          <c:dLbls/>
          <c:cat>
            <c:strLit>
              <c:ptCount val="3"/>
              <c:pt idx="0">
                <c:v>1 000</c:v>
              </c:pt>
              <c:pt idx="1">
                <c:v>10 000</c:v>
              </c:pt>
              <c:pt idx="2">
                <c:v>50 000</c:v>
              </c:pt>
            </c:strLit>
          </c:cat>
          <c:val>
            <c:numLit>
              <c:formatCode>General</c:formatCode>
              <c:ptCount val="3"/>
              <c:pt idx="0">
                <c:v>6.96</c:v>
              </c:pt>
              <c:pt idx="1">
                <c:v>69.6</c:v>
              </c:pt>
              <c:pt idx="2">
                <c:v>348</c:v>
              </c:pt>
            </c:numLit>
          </c:val>
        </c:ser>
        <c:ser>
          <c:idx val="2"/>
          <c:order val="2"/>
          <c:tx>
            <c:v>819 руб.</c:v>
          </c:tx>
          <c:spPr>
            <a:solidFill xmlns:a="http://schemas.openxmlformats.org/drawingml/2006/main">
              <a:schemeClr val="accent3"/>
            </a:solidFill>
          </c:spPr>
          <c:dLbls/>
          <c:cat>
            <c:strLit>
              <c:ptCount val="3"/>
              <c:pt idx="0">
                <c:v>1 000</c:v>
              </c:pt>
              <c:pt idx="1">
                <c:v>10 000</c:v>
              </c:pt>
              <c:pt idx="2">
                <c:v>50 000</c:v>
              </c:pt>
            </c:strLit>
          </c:cat>
          <c:val>
            <c:numLit>
              <c:formatCode>General</c:formatCode>
              <c:ptCount val="3"/>
              <c:pt idx="0">
                <c:v>9.83</c:v>
              </c:pt>
              <c:pt idx="1">
                <c:v>98.3</c:v>
              </c:pt>
              <c:pt idx="2">
                <c:v>491.4</c:v>
              </c:pt>
            </c:numLit>
          </c:val>
        </c:ser>
        <c:dLbls>
          <c:dLblPos val="outEnd"/>
          <c:showVal val="1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crosses val="autoZero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2E8F0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overlay val="0"/>
    </c:legend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1 000 активных</c:v>
          </c:tx>
          <c:spPr>
            <a:solidFill xmlns:a="http://schemas.openxmlformats.org/drawingml/2006/main">
              <a:schemeClr val="accent1"/>
            </a:solidFill>
          </c:spPr>
          <c:dLbls/>
          <c:cat>
            <c:strLit>
              <c:ptCount val="3"/>
              <c:pt idx="0">
                <c:v>3 мин</c:v>
              </c:pt>
              <c:pt idx="1">
                <c:v>5 мин</c:v>
              </c:pt>
              <c:pt idx="2">
                <c:v>8 мин</c:v>
              </c:pt>
            </c:strLit>
          </c:cat>
          <c:val>
            <c:numLit>
              <c:formatCode>General</c:formatCode>
              <c:ptCount val="3"/>
              <c:pt idx="0">
                <c:v>2.25</c:v>
              </c:pt>
              <c:pt idx="1">
                <c:v>3.75</c:v>
              </c:pt>
              <c:pt idx="2">
                <c:v>6</c:v>
              </c:pt>
            </c:numLit>
          </c:val>
        </c:ser>
        <c:ser>
          <c:idx val="1"/>
          <c:order val="1"/>
          <c:tx>
            <c:v>10 000 активных</c:v>
          </c:tx>
          <c:spPr>
            <a:solidFill xmlns:a="http://schemas.openxmlformats.org/drawingml/2006/main">
              <a:schemeClr val="accent2"/>
            </a:solidFill>
          </c:spPr>
          <c:dLbls/>
          <c:cat>
            <c:strLit>
              <c:ptCount val="3"/>
              <c:pt idx="0">
                <c:v>3 мин</c:v>
              </c:pt>
              <c:pt idx="1">
                <c:v>5 мин</c:v>
              </c:pt>
              <c:pt idx="2">
                <c:v>8 мин</c:v>
              </c:pt>
            </c:strLit>
          </c:cat>
          <c:val>
            <c:numLit>
              <c:formatCode>General</c:formatCode>
              <c:ptCount val="3"/>
              <c:pt idx="0">
                <c:v>22.5</c:v>
              </c:pt>
              <c:pt idx="1">
                <c:v>37.5</c:v>
              </c:pt>
              <c:pt idx="2">
                <c:v>60</c:v>
              </c:pt>
            </c:numLit>
          </c:val>
        </c:ser>
        <c:ser>
          <c:idx val="2"/>
          <c:order val="2"/>
          <c:tx>
            <c:v>50 000 активных</c:v>
          </c:tx>
          <c:spPr>
            <a:solidFill xmlns:a="http://schemas.openxmlformats.org/drawingml/2006/main">
              <a:schemeClr val="accent3"/>
            </a:solidFill>
          </c:spPr>
          <c:dLbls/>
          <c:cat>
            <c:strLit>
              <c:ptCount val="3"/>
              <c:pt idx="0">
                <c:v>3 мин</c:v>
              </c:pt>
              <c:pt idx="1">
                <c:v>5 мин</c:v>
              </c:pt>
              <c:pt idx="2">
                <c:v>8 мин</c:v>
              </c:pt>
            </c:strLit>
          </c:cat>
          <c:val>
            <c:numLit>
              <c:formatCode>General</c:formatCode>
              <c:ptCount val="3"/>
              <c:pt idx="0">
                <c:v>112.5</c:v>
              </c:pt>
              <c:pt idx="1">
                <c:v>187.5</c:v>
              </c:pt>
              <c:pt idx="2">
                <c:v>300</c:v>
              </c:pt>
            </c:numLit>
          </c:val>
        </c:ser>
        <c:dLbls>
          <c:dLblPos val="outEnd"/>
          <c:showVal val="1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crosses val="autoZero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2E8F0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es val="autoZero"/>
        <c:crossBetween val="between"/>
      </c:valAx>
    </c:plotArea>
    <c:legend>
      <c:legendPos val="b"/>
      <c:overlay val="0"/>
    </c:legend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SDPI</c:v>
          </c:tx>
          <c:spPr>
            <a:solidFill xmlns:a="http://schemas.openxmlformats.org/drawingml/2006/main">
              <a:schemeClr val="accent1"/>
            </a:solidFill>
          </c:spPr>
          <c:dLbls/>
          <c:cat>
            <c:strLit>
              <c:ptCount val="4"/>
              <c:pt idx="0">
                <c:v>Продукт.</c:v>
              </c:pt>
              <c:pt idx="1">
                <c:v>Прогноз</c:v>
              </c:pt>
              <c:pt idx="2">
                <c:v>Реакция</c:v>
              </c:pt>
              <c:pt idx="3">
                <c:v>Качество</c:v>
              </c:pt>
            </c:strLit>
          </c:cat>
          <c:val>
            <c:numLit>
              <c:formatCode>General</c:formatCode>
              <c:ptCount val="4"/>
              <c:pt idx="0">
                <c:v>76</c:v>
              </c:pt>
              <c:pt idx="1">
                <c:v>68</c:v>
              </c:pt>
              <c:pt idx="2">
                <c:v>81</c:v>
              </c:pt>
              <c:pt idx="3">
                <c:v>72</c:v>
              </c:pt>
            </c:numLit>
          </c:val>
        </c:ser>
        <c:dLbls>
          <c:dLblPos val="outEnd"/>
          <c:showVal val="1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crosses val="autoZero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E2E8F0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es val="autoZero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A99BDB3-5290-47E9-BD70-E06D8A7A5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9100"/>
            <a:ext cx="666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62748E"/>
                </a:solidFill>
              </a:defRPr>
            </a:pPr>
            <a:r>
              <a:rPr sz="1200" b="1">
                <a:solidFill>
                  <a:srgbClr val="62748E"/>
                </a:solidFill>
              </a:rPr>
              <a:t>Стратегия v1.1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BF2332-5261-4439-9A6B-B586CB30D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6667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020618"/>
                </a:solidFill>
              </a:defRPr>
            </a:pPr>
            <a:r>
              <a:rPr sz="4350" b="1">
                <a:solidFill>
                  <a:srgbClr val="020618"/>
                </a:solidFill>
              </a:rPr>
              <a:t>Time Platform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1C41621-ADAB-44F1-AD92-BCDE7040B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43050"/>
            <a:ext cx="7239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314158"/>
                </a:solidFill>
              </a:defRPr>
            </a:pPr>
            <a:r>
              <a:rPr sz="1800" b="0">
                <a:solidFill>
                  <a:srgbClr val="314158"/>
                </a:solidFill>
              </a:rPr>
              <a:t>Стратегия развития продуктовой линейки вокруг Time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A38DF1-D68A-4C61-A1BC-D390DFECF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914400"/>
            <a:ext cx="3619500" cy="3390900"/>
          </a:xfrm>
          <a:prstGeom xmlns:a="http://schemas.openxmlformats.org/drawingml/2006/main" prst="roundRect">
            <a:avLst>
              <a:gd name="adj" fmla="val 2247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FFDF2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EBCBE0-EFE9-4D3B-AD0A-1CCCA246E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3525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Первый шаг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EE07DC-EB00-4836-BC66-E87E805D2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1809750"/>
            <a:ext cx="2571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F172B"/>
                </a:solidFill>
              </a:defRPr>
            </a:pPr>
            <a:r>
              <a:rPr sz="1875" b="0">
                <a:solidFill>
                  <a:srgbClr val="0F172B"/>
                </a:solidFill>
              </a:rPr>
              <a:t>Слой действий из коммуникации: сообщение, задача, владелец, срок, статус и контекст.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9692CB-CE81-4E08-82A0-22AC739CE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2748E"/>
                </a:solidFill>
              </a:defRPr>
            </a:pPr>
            <a:r>
              <a:rPr sz="1275" b="0">
                <a:solidFill>
                  <a:srgbClr val="62748E"/>
                </a:solidFill>
              </a:rPr>
              <a:t>Драфт v1.1 для проверки стратегии и перехода к прототипу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4034BB-A8B4-48FA-AB6E-C1E4968F2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9905849-9F36-44BB-B65F-DC637BF51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46568092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99733A6-84C2-410F-896E-6CF2CB569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5B6FFB-54F3-48FA-9E84-F2B9AF00D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Конкурентный вывод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CD70FFA-13BD-4224-AA4F-3A503779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Рынок уже закрывает широкие офисные пакеты. Сильная позиция Time находится в рабочей коммуникации и интеграциях.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04A876F-34A9-4D9F-9737-F89ADBF07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3360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F172B"/>
          </a:solidFill>
          <a:ln xmlns:a="http://schemas.openxmlformats.org/drawingml/2006/main" w="9525">
            <a:solidFill>
              <a:srgbClr val="0F172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FF2565-F6C2-4E67-88CA-70C11C163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4790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Игрок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0BDE408-4847-48BF-92F0-BDB0E7E088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247900"/>
            <a:ext cx="2628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Сильная зона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1DB60E-20FD-43F8-8147-9FF8C0A824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247900"/>
            <a:ext cx="5581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Вывод для Time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9FD6D5-2D2C-486B-859D-08C68743E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68605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65A8262-0604-49A3-9001-37E73C77B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800350"/>
            <a:ext cx="1485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Битрикс24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EC302C-9287-474F-97DB-CD55478E1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8003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CRM, задачи, документы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520293-072F-4AD0-8241-95C787CF4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800350"/>
            <a:ext cx="558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широкий пакет задает планку зрелости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5B70FD-93DB-421C-A5DA-6FB94C344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23850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16FA8C-04FF-4680-93C7-DFC181A67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52800"/>
            <a:ext cx="1485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Яндекс 360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62CD842-95C5-418F-BEFE-3E83CA2F7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3528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почта, трекер, вики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7A3CB08-F6CE-4DC2-9199-E012D9A63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352800"/>
            <a:ext cx="558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важна точная экономика модуля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35189D0-10BD-42EF-B39A-D1C41E88B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79095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FAD9F3-B90A-42AD-9EA0-E82578B33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905250"/>
            <a:ext cx="1485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VK WorkSpace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77E374-5D80-4EE4-B96F-D1EF00419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9052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почта, видео, документы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5FE052-C9FD-4FF7-8D7A-BB926A4A2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905250"/>
            <a:ext cx="558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сильный ценовой фон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CC2DF28-A84A-404B-A4C7-C91763209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4340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1ED7418-E8CE-4DC9-B98E-11FDA8E15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57700"/>
            <a:ext cx="1485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Kaiten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F35DF2-3C48-4147-BC9E-48A0A9099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4577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задачи и доски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3F180E4-AF1E-4EDA-83F8-222C2C5A9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457700"/>
            <a:ext cx="558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нужен захват действия из Time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4C3B240-8F38-40E3-8844-59BD24FF3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89585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EB89295-7060-45D3-B07D-A9A43C2E1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10150"/>
            <a:ext cx="1485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МойОфис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24827E-2F77-419B-9284-44903A483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50101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защищенный контур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8BA6BD-489A-4DCE-B5CD-2D792FE12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010150"/>
            <a:ext cx="5581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важна локальная поставка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BAF4DA1-BCED-4B71-951A-3B605A09E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EC9BAAA-732E-412C-91B9-828FDF927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133558649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0E9438-C83B-418A-91B0-65FEC6FCD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3021E58-39DF-497A-B3D1-E4B27D713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План прототипа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E5B104-9ABD-4EBA-9AF3-8970CD0DA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Стратегия считается согласованным драфтом. Следующий шаг: показать один сценарий на веб-прототипе в стиле Time.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F0FA28-DEEC-4CB2-B598-8EC1BF742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F01C78-8658-4A3D-9559-3860EC53E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71750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365B19-1EC6-4F3B-B078-E74B63B2A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1257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Сообщение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3A95EDA-D2BC-472D-BB50-5ACCEDDFE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24250"/>
            <a:ext cx="1257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в канале появляется договоренность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F0C7C8-A73C-4F28-A772-937A6613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E7A1776-19E6-476B-8902-1AB80ECEA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571750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2DB453-903E-4DE3-B340-7BAA01A14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105150"/>
            <a:ext cx="1257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Действие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7DA419-42C5-42BE-BEA1-99D2F56CA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524250"/>
            <a:ext cx="1257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создание задачи из сообщения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E2202F-12C3-493C-8C4F-B0E164FDE6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4DAD161-3D16-468D-B5D5-45229F0A9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571750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930920-F2B8-4EC8-9496-DA274FDC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05150"/>
            <a:ext cx="1257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Панель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DC7A0D-8684-48E1-B0A4-3FEE6630A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524250"/>
            <a:ext cx="1257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список команды, сроки, статусы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ABB977-C19D-4C9B-9959-A4F45AE9C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5427103-75FD-410A-9BC5-262062315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571750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64FDB9-D99A-4039-A22A-A533081AD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105150"/>
            <a:ext cx="1257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Синхронизация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62529B-7CCE-4EF9-94E1-15988A033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524250"/>
            <a:ext cx="1257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обновление статуса в Time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7E7485-DB4F-4ED7-B6AF-38DF0998A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5CEF1FA-4062-4040-9B1B-E5EF7B16A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571750"/>
            <a:ext cx="38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20618"/>
                </a:solidFill>
              </a:defRPr>
            </a:pPr>
            <a:r>
              <a:rPr sz="2100" b="1">
                <a:solidFill>
                  <a:srgbClr val="020618"/>
                </a:solidFill>
              </a:rPr>
              <a:t>5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63B7DE-4136-442F-B806-62612950B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105150"/>
            <a:ext cx="1257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Измерение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210B91-B77C-4838-A5F8-F35E5045D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524250"/>
            <a:ext cx="12573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314158"/>
                </a:solidFill>
              </a:defRPr>
            </a:pPr>
            <a:r>
              <a:rPr sz="1050" b="0">
                <a:solidFill>
                  <a:srgbClr val="314158"/>
                </a:solidFill>
              </a:rPr>
              <a:t>метрики пилота и решение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35A541-5F45-4352-A5CF-6FE5718DF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086350"/>
            <a:ext cx="981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D293D"/>
                </a:solidFill>
              </a:defRPr>
            </a:pPr>
            <a:r>
              <a:rPr sz="1500" b="0">
                <a:solidFill>
                  <a:srgbClr val="1D293D"/>
                </a:solidFill>
              </a:rPr>
              <a:t>Критерии приемки: соответствие дизайн-системе Time, демонстрационные данные, понятные состояния, без реальных интеграций и персональных данных.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DE854D-649E-4D1B-8EF0-1DB6DF364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0FCD24F-3AA4-4784-9A1F-2816E6D6D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056299322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9A98EC4-4053-4E93-B99E-064433AEB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A811D8-CD09-400F-AC27-EF3C4E120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Аналитика эффективности команд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BF6334-B516-4E4A-8509-AC95C52857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Модуль превращает рабочий поток в измеримую модель для сотрудников, руководителей и владельцев продукта.</a:t>
            </a:r>
          </a:p>
        </p:txBody>
      </p:sp>
      <p:graphicFrame>
        <p:nvGraphicFramePr>
          <p:cNvPr id="21" name="Chart"/>
          <p:cNvGraphicFramePr/>
          <p:nvPr/>
        </p:nvGraphicFramePr>
        <p:xfrm>
          <a:off xmlns:a="http://schemas.openxmlformats.org/drawingml/2006/main" x="723900" y="2133600"/>
          <a:ext xmlns:a="http://schemas.openxmlformats.org/drawingml/2006/main" cx="4953000" cy="27813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9686aeeb15649fd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C2F0DF5-A94A-4C2C-946E-3538A00DC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52650"/>
            <a:ext cx="4476750" cy="2781300"/>
          </a:xfrm>
          <a:prstGeom xmlns:a="http://schemas.openxmlformats.org/drawingml/2006/main" prst="roundRect">
            <a:avLst>
              <a:gd name="adj" fmla="val 2740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2D97206-EB1A-47F8-B6C8-699188DDA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19350"/>
            <a:ext cx="2286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20618"/>
                </a:solidFill>
              </a:defRPr>
            </a:pPr>
            <a:r>
              <a:rPr sz="1800" b="1">
                <a:solidFill>
                  <a:srgbClr val="020618"/>
                </a:solidFill>
              </a:rPr>
              <a:t>Что входит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FE1A36-D37E-498B-8E0A-768D6083A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9908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CA423B1-87C8-4555-A647-0E2CDBD95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9146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cycle time, lead time, CFD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1992D7C-CBF7-4B32-A946-ECB001AA2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4480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DEF656F-9CC9-435A-8628-F4C376BDF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3718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velocity, throughput, burndown, burnup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F6F5DD-DEC5-4C8E-B666-AF4BFFA50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9052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8781514-4B7A-446A-B167-330E5404D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8290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Time To Market, качество, стоимость времени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2A90C7-9083-4619-BA7D-CADB457B1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43624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801627-5CF6-48AA-BFC3-484D082A73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286250"/>
            <a:ext cx="3162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SDPI и сравнение без персонального давления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413C9B0-7839-41E0-BF0A-4421C8F08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295900"/>
            <a:ext cx="9810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D293D"/>
                </a:solidFill>
              </a:defRPr>
            </a:pPr>
            <a:r>
              <a:rPr sz="1425" b="0">
                <a:solidFill>
                  <a:srgbClr val="1D293D"/>
                </a:solidFill>
              </a:rPr>
              <a:t>Пояснение: SDPI является индексом для диагностики потока. Управленческие решения принимаются по тренду, контексту и целям команды.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983834-5AF7-4691-BAD3-D038C51F0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F368787-00F2-488C-ABCC-1A67EDC79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8785637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C9647C7-7E37-413A-8061-AEB1DCB42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8534A9-9EF1-49AE-B0F5-06E5C0A39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Слой знаний становится ядром контекста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3D9C89F-A33E-4A63-9907-614BA32BA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Знания связывают решения, проекты, продукты, поддержку, рынок, RAG и быстрые прототипы на безопасных данных.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477C53-1E89-453F-AAFA-0C21E99E5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343150"/>
            <a:ext cx="24765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AEAF6AB-4024-40EC-A711-6FFCF29CC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5717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База знаний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6F4851-8965-45AE-8CE0-32C5664F8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5275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статьи, правила, инструкции, владельцы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120940-119F-41A1-B75F-A50A1B074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2343150"/>
            <a:ext cx="24765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830B50D-5918-4D6B-8392-BB4C03476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5717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Проекты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4D46E0-D5C0-4EF6-AE90-1AB87E5BB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95275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решения, риски, статусы, артефакты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F5B553-D3CE-41CC-982E-2F2672833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343150"/>
            <a:ext cx="24765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5C889F-23A0-4B2D-A536-6ABF82786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717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Поддержка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020B84-1F6A-4731-91D7-35C0BA767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95275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повторные вопросы, SLA, решения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7011B3A-AC50-4240-8FA4-D1F1E5B50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3981450"/>
            <a:ext cx="24765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C4BC737-1862-48C1-864A-B1ADFF544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100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RAG и LLM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E8077AD-976B-4008-A1BA-A050E5C1F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59105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ответы с проверкой прав и цитатами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1F17B27-2E71-4480-83E3-EC534BE30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981450"/>
            <a:ext cx="24765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18293E-A5E5-4638-8355-01258E316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2100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Рынок и discovery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7CAD94B-645B-4C11-A1C9-EEBD3E7E3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59105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инсайты, гипотезы, сигналы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4162D5F-125F-4C24-903B-585D71BBD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981450"/>
            <a:ext cx="2476500" cy="110490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0827AB5-9953-430B-95FF-AC0D1666E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210050"/>
            <a:ext cx="1905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Прототипы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0BA457-3414-4FED-AD9A-B87D682D6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91050"/>
            <a:ext cx="19431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сборка экранов на проверенных данных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1FBE12C-CD67-4C6F-9F98-FC5F80190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467350"/>
            <a:ext cx="9810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D293D"/>
                </a:solidFill>
              </a:defRPr>
            </a:pPr>
            <a:r>
              <a:rPr sz="1425" b="0">
                <a:solidFill>
                  <a:srgbClr val="1D293D"/>
                </a:solidFill>
              </a:rPr>
              <a:t>Критический принцип: ответ должен учитывать уровень доступа, владельца источника, срок хранения, аудит запроса и запрет раскрытия скрытого контекста.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BF83753-AE32-4BDA-9DE3-97EB54A4F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DB896B-D9F7-45CB-85F5-85EE52026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30340904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7AA0135-F24F-4B62-87F6-1056338FB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B3ADEA-400F-494D-9E29-6FFA5388E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Веб-прототип показывает стратегию через роли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4BD5496-CC5F-4CEF-AFCD-603B21799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Один интерфейс демонстрирует действия, знания, аналитику и интеграции без подключения к реальным данным.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2CE19D4-1F23-42FD-A9C7-1ADB86A49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76450"/>
            <a:ext cx="102870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F172B"/>
          </a:solidFill>
          <a:ln xmlns:a="http://schemas.openxmlformats.org/drawingml/2006/main" w="9525">
            <a:solidFill>
              <a:srgbClr val="0F172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87AFB2-05E8-4BC7-B894-3B84A47DE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9075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Роль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F7C3CAC-743C-4BA3-BA8D-E2555EB91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190750"/>
            <a:ext cx="2724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Главный вопрос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80C8AE-6C14-4EFE-B4D8-236EF4234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190750"/>
            <a:ext cx="54864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Что видно в прототипе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2448C5-D01B-4E5B-8F40-D6FC4761D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71750"/>
            <a:ext cx="102870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AF39D2-2C2E-42F1-9FAD-FC2D02A95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6860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Руководитель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A63916-1DF2-463C-9F73-92F14128C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26860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что тормозит поток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96EB46-4B20-4C05-AAB1-B5510B339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2686050"/>
            <a:ext cx="548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SDPI, просрочки, риски, повторные вопросы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9EA26A-11BD-4D3E-AAFB-D7262C6E6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67050"/>
            <a:ext cx="102870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C3A5DA9-5548-46AD-8208-B9C431F5E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1813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Сотрудник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F0C10A-44CE-46A8-AF01-6104C4E40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1813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что делать дальше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67DBEC-1FE0-45FD-A876-FB50C06D1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181350"/>
            <a:ext cx="548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личные задачи, источник, доступный контекст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37E010A-5FF6-492B-83CC-53DA4CB59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62350"/>
            <a:ext cx="102870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028B7D-8337-4469-81B2-ED89844F8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6766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Юристы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2FE30D9-8348-4AD4-A57D-1EF3D8E17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6766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где риск договора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609252-334F-4B22-B38C-213DF348C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3676650"/>
            <a:ext cx="548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поручения, ЭДО, сроки согласования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84834D-2BA6-4CF6-97E1-40AD268D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57650"/>
            <a:ext cx="102870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AFFB02-7CE2-4177-9D67-389CA493D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1719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Финансы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77D1F7E-A043-4621-9F67-0B60E3E24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1719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что мешает закрытию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5CB452-EAF2-47AB-BED9-8FEBC4E7E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171950"/>
            <a:ext cx="548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ERP, счета, акты, возвраты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4CC902-EE29-4B79-A9AA-0ECBDBF3D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52950"/>
            <a:ext cx="102870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2DC428-A6B0-488C-9F35-DB092A040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672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Продажи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430891A-EC3A-4885-9581-CD6269949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46672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какое следующее действие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813B2AA-4411-4594-8527-1C0E91141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4667250"/>
            <a:ext cx="548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CRM, follow-up, статус сделки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A9E83D3-4F59-472A-B1AD-5B17D94B8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48250"/>
            <a:ext cx="10287000" cy="49530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AE8430F-844F-44B3-8A2D-622B507FA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162550"/>
            <a:ext cx="13906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Поддержка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187F003-C856-4373-AB15-56961AF08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51625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почему растут повторы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7FCF6B-D321-40AB-888C-042A0DCC9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10200" y="5162550"/>
            <a:ext cx="5486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SLA, база знаний, дефекты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66BEEF-4233-42EE-9F73-C576D733B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10250"/>
            <a:ext cx="9810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D293D"/>
                </a:solidFill>
              </a:defRPr>
            </a:pPr>
            <a:r>
              <a:rPr sz="1425" b="0">
                <a:solidFill>
                  <a:srgbClr val="1D293D"/>
                </a:solidFill>
              </a:rPr>
              <a:t>Приемка прототипа: читаемый сценарий за 2-3 минуты, понятная модульность, корректное ролевое разграничение и визуальное соответствие Time.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C52CC01-9B28-4089-BF60-2F6327D96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0976455-37F7-460A-8B43-55FB49802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0929185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8774B6D-FC25-4A7E-8D49-726B24C9A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15896A-9CE0-49D9-8ABA-6162CA97E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Управленческое решение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A05BE7A-D6DC-4C21-B792-68F09EE183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Стратегия сужает широкий бриф до первого проверяемого продукта и сохраняет карту развития для следующих модулей.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1628C4C-3F1B-42F1-930D-269C725B6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247900"/>
            <a:ext cx="47625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8691D82-A458-4E15-966D-5D562B90A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476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Согласовать направление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54A2880-E370-4FC4-B794-971AEEC60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Задачи и договоренности из Time как первая продуктовая гипотеза.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4BD603-A39D-43FD-B525-9134E97C2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247900"/>
            <a:ext cx="47625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72E5275-0A58-43BC-8801-BA4BF300A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4765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Закрыть входные условия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212BD6-FA26-48DA-9F22-502B0C7D7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83845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Внутренний заказчик, пилотные команды, исходный замер, API и безопасность.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F77A351-2276-4B18-9CBD-90EE1E026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48100"/>
            <a:ext cx="47625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8DF3C7-FEAD-460B-8F87-C996AE99B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767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Показать прототип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7470564-776A-4344-9DE5-A7CC1811B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43865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Один связный сценарий без обещания готовых интеграций.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D309F75-EF17-4755-AEDB-E4D9B4774A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3848100"/>
            <a:ext cx="4762500" cy="1123950"/>
          </a:xfrm>
          <a:prstGeom xmlns:a="http://schemas.openxmlformats.org/drawingml/2006/main" prst="roundRect">
            <a:avLst>
              <a:gd name="adj" fmla="val 6780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A71768-CC48-4244-BDCC-56AF0F875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07670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20618"/>
                </a:solidFill>
              </a:defRPr>
            </a:pPr>
            <a:r>
              <a:rPr sz="1650" b="1">
                <a:solidFill>
                  <a:srgbClr val="020618"/>
                </a:solidFill>
              </a:rPr>
              <a:t>Защитить команду числами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F80BE4-4C17-4C17-8505-FDC55ACD0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438650"/>
            <a:ext cx="4000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Чистый эффект: время, риск, качество, лицензии и стоимость поддержки.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2CBA4A2-74A2-48B9-93AC-E483F1EC7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38750"/>
            <a:ext cx="971550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FFDF2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B927A0F-083A-4A2A-BCC5-D5AE0DA33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391150"/>
            <a:ext cx="1714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45556C"/>
                </a:solidFill>
              </a:defRPr>
            </a:pPr>
            <a:r>
              <a:rPr sz="1050" b="1">
                <a:solidFill>
                  <a:srgbClr val="45556C"/>
                </a:solidFill>
              </a:rPr>
              <a:t>Ключевое УТП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6EBD0F3-1DAD-42D3-B9A5-B0A8D7D15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5676900"/>
            <a:ext cx="9086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F172B"/>
                </a:solidFill>
              </a:defRPr>
            </a:pPr>
            <a:r>
              <a:rPr sz="1425" b="1">
                <a:solidFill>
                  <a:srgbClr val="0F172B"/>
                </a:solidFill>
              </a:rPr>
              <a:t>Для команд Т-Банка и Т-Технологий, которые уже живут в Time, Time Platform - единственное решение, где рабочее действие рождается прямо там, где уже идет разговор, а не в отдельном приложении, куда нужно вручную переносить контекст.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C8D3F2-1CE9-4705-9655-F36351FE6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5E37A30-EE86-4F14-829D-AAA9D7B19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73686044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FCBFB83-CA2E-4B7A-A436-187AEB54C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E39B0EC-B958-471A-9517-582BA4754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Открытые данные задают стартовую рамку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78EE6AE-2396-475F-928E-C32969DD0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Для решения о разработке нужны внутренние замеры, но рынок и масштаб Time уже задают порядок величины.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1C864B-68FF-42E1-B52C-031742810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23812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3295C7-1F94-4907-B3E1-23FD467B4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28900"/>
            <a:ext cx="1885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50 000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DE9E9A-6B06-4367-B796-23FB56133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219450"/>
            <a:ext cx="18859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сотрудников Т-Банка переведены в Time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AE4EC4A-C338-4007-838D-61786185D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9950" y="2343150"/>
            <a:ext cx="23812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FC8B44-2342-49CE-AC85-1157EC6D7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628900"/>
            <a:ext cx="1885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60 000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860FC68-A7AC-4CCB-9BC8-3A9D9AA30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219450"/>
            <a:ext cx="18859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пользователей в исследовании рабочих переписок Time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DCF8EEC-3A97-4BC0-9427-28883E04A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43150"/>
            <a:ext cx="23812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0076578-48BC-463D-A0E5-F5E1E46CA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628900"/>
            <a:ext cx="1885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3 млрд руб.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855034-8C80-47DA-AF22-8DDC44F39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219450"/>
            <a:ext cx="18859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рынок корпоративных мессенджеров РФ в 2025 году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4A46CB6-775E-48C0-8A9A-276B356F3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343150"/>
            <a:ext cx="2381250" cy="180975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9FD211-1C5D-4A5E-B724-3E854FB64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628900"/>
            <a:ext cx="1885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20618"/>
                </a:solidFill>
              </a:defRPr>
            </a:pPr>
            <a:r>
              <a:rPr sz="2325" b="1">
                <a:solidFill>
                  <a:srgbClr val="020618"/>
                </a:solidFill>
              </a:rPr>
              <a:t>до 20%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487098C-7456-4AFE-8972-68B0AFCC7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219450"/>
            <a:ext cx="18859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ожидаемый годовой рост рынка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8D4E397-9105-4DD1-8DCD-297BF9DFE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810125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D293D"/>
                </a:solidFill>
              </a:defRPr>
            </a:pPr>
            <a:r>
              <a:rPr sz="1650" b="0">
                <a:solidFill>
                  <a:srgbClr val="1D293D"/>
                </a:solidFill>
              </a:rPr>
              <a:t>Вывод: первый модуль должен быстро показать пользу внутри крупного периметра и сохранить путь к внешним клиентам Time.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F3F1805-04A4-42D3-B53A-B3B436830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5BD7E31-387F-47BC-BD27-DF9B36078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256652775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E8283C8-6FFA-4C12-B596-AC3D55056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29B909-5034-4964-B6CD-86D349F05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Матрица выводит задачи вперед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BD18BA6-481C-4657-8E43-E623A0F32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Текущая оценка является продуктовой гипотезой. Финальное решение возможно после входных условий.</a:t>
            </a:r>
          </a:p>
        </p:txBody>
      </p:sp>
      <p:graphicFrame>
        <p:nvGraphicFramePr>
          <p:cNvPr id="20" name="Chart"/>
          <p:cNvGraphicFramePr/>
          <p:nvPr/>
        </p:nvGraphicFramePr>
        <p:xfrm>
          <a:off xmlns:a="http://schemas.openxmlformats.org/drawingml/2006/main" x="857250" y="2133600"/>
          <a:ext xmlns:a="http://schemas.openxmlformats.org/drawingml/2006/main" cx="5905500" cy="2952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14cca0c55c34104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2D8D1A2-78D5-4326-8C77-74950A823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228850"/>
            <a:ext cx="3333750" cy="2438400"/>
          </a:xfrm>
          <a:prstGeom xmlns:a="http://schemas.openxmlformats.org/drawingml/2006/main" prst="roundRect">
            <a:avLst>
              <a:gd name="adj" fmla="val 3125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2FF63C-1DF8-4CE0-91F1-06B1BEE7A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39050" y="2514600"/>
            <a:ext cx="2381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20618"/>
                </a:solidFill>
              </a:defRPr>
            </a:pPr>
            <a:r>
              <a:rPr sz="1800" b="1">
                <a:solidFill>
                  <a:srgbClr val="020618"/>
                </a:solidFill>
              </a:rPr>
              <a:t>Почему задачи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09C2ED-CB21-4B50-8DB6-3B0AE39AC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0480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2EEBC1-DFA4-48B4-9103-94DD7FA08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2971800"/>
            <a:ext cx="2305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быстрая первая польза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680BC6-730A-4B5D-98BF-698BDB97A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4480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33C3F2-9E30-4A6D-9067-9FD3E9A55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371850"/>
            <a:ext cx="2305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естественная связь с Time API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4722AA-9C84-4C2A-94D5-A3531FCF6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38481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643FE5F-83CF-4D70-823D-58DA2FC77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3771900"/>
            <a:ext cx="2305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ниже риск доступа к данным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9002AB3-EC3F-4AD5-9CA7-6DAB40D0B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4248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636C8A-DD3A-4148-964C-8C2DEB9DC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43850" y="4171950"/>
            <a:ext cx="23050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314158"/>
                </a:solidFill>
              </a:defRPr>
            </a:pPr>
            <a:r>
              <a:rPr sz="1275" b="0">
                <a:solidFill>
                  <a:srgbClr val="314158"/>
                </a:solidFill>
              </a:rPr>
              <a:t>общая база для будущих модулей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5B93B6B-8D71-4E18-8EC3-3BB13C53C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86320DE-24EA-45F2-A24C-B54E34932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505074169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B6076BE-F67A-4A35-9577-CA7120BD2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EB6B448-09A5-4583-843C-07DC10D72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Продуктовая линейка строится слоями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CF6A3D4-2FD3-4909-BB63-2C8FD4A57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Каждый следующий слой добавляется после доказанного использования, безопасности и управляемой стоимости.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5796AB-DB34-4865-B0B4-1C955463F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574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966528E-47EF-4319-941E-FA3CBED4F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479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73D39D-AD5D-4B31-A85F-3007C4ED1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2288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Time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D8165AD-0C85-4CF3-87F4-243B60938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5717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каналы, сообщения, боты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A07579-2FA8-490C-8D9D-7E15ACB47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0574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70E19DF-85E8-4373-ACED-E18DCFB4E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2479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14107D-7F34-4D53-8A00-2C2AE159B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2288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Действия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208AC1D-5792-4493-BA3F-240524E11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5717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задача, срок, владелец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4D0D74-36C4-4AF5-8CF8-7711397D5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0574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282DA5A-8DAE-4D58-9A6B-8762EF11C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2479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86D38E-CB6F-41DB-89CF-944823776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2288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Адаптер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923745-133B-4F65-A841-41758D6A3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25717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TASKS, Kaiten, CRM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3C033C-6D19-4862-A373-CDA44C0D1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392FB78-2789-4CC2-9B9D-DB6B0361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4671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6160508-6F56-4910-96CB-844641CAC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4480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Контекст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93F61E-D91E-4465-9891-948E333EE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7909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решения и документы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3E44B66-E762-4599-AE16-4A14CAD6C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2766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2980D8A-CAD1-41DD-8B81-F4FFDB4DF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4671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782543-EC6C-4760-B17C-DF0A82804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4480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Аналитика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A660615-752C-4165-AF4F-DDF372517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7909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flow, SDPI, качество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0E19860-E362-4584-8EC9-4BB938281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32766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E1B29CC-1CCC-45C0-B8CE-E4E95A6FD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671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5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A863529-FAF3-4F00-80B8-2D64C9B3B1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4480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Домены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B69971-3FC1-4F56-A64C-726239399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37909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договоры, ERP, HR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3743271-D6D5-4181-9D83-6486AA6AC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958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C5092E1-CAAA-4BB0-A6E5-4CD3F5CD8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686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6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E50149B-F264-4B6B-BEE9-941D3020D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6672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Почта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979C20B-D424-4863-AC10-EFE4A46A3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101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письмо, обсуждение, задача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B20FD1B-EE05-45DB-8737-04956B55B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4958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1111C7B-C0B8-4742-A441-FFB2BDC7B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86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7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B2D80F9-DD6F-4D0B-A7A2-86E8BEF5F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672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Знания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6168CC-A324-4362-86B5-9B7AEFFFA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50101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RAG, ответы, решения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38B2746-E2F2-4988-93CE-FBBA82CE2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4495800"/>
            <a:ext cx="3067050" cy="914400"/>
          </a:xfrm>
          <a:prstGeom xmlns:a="http://schemas.openxmlformats.org/drawingml/2006/main" prst="roundRect">
            <a:avLst>
              <a:gd name="adj" fmla="val 833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297B1EF-9D34-4469-90D8-DB5AF2DFD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686300"/>
            <a:ext cx="40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20618"/>
                </a:solidFill>
              </a:defRPr>
            </a:pPr>
            <a:r>
              <a:rPr sz="2025" b="1">
                <a:solidFill>
                  <a:srgbClr val="020618"/>
                </a:solidFill>
              </a:rPr>
              <a:t>8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2B04151-8579-470E-BFE0-EE28EEDD0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667250"/>
            <a:ext cx="171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20618"/>
                </a:solidFill>
              </a:defRPr>
            </a:pPr>
            <a:r>
              <a:rPr sz="1500" b="1">
                <a:solidFill>
                  <a:srgbClr val="020618"/>
                </a:solidFill>
              </a:rPr>
              <a:t>Документы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6389E00-CC9F-4FBB-9A68-8FCC27D62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5010150"/>
            <a:ext cx="1943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314158"/>
                </a:solidFill>
              </a:defRPr>
            </a:pPr>
            <a:r>
              <a:rPr sz="1200" b="0">
                <a:solidFill>
                  <a:srgbClr val="314158"/>
                </a:solidFill>
              </a:rPr>
              <a:t>доски и рабочие файлы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3410825-08E3-4140-B68F-98C77D827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EA81BDB-BDDB-4C7D-AAC9-543F3A2F6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28539653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6EAB66B-879E-4955-A35D-7066D3933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097161-5977-467C-8AE4-B15E212AC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Модульность по ролям снижает риск расползания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845EAB0-4239-491A-BD61-623D27FD1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У каждого модуля должен быть владелец системы, бюджет, главная запись и измеримый эффект.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288010-1C97-413E-B8D7-0CCC80240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15265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F172B"/>
          </a:solidFill>
          <a:ln xmlns:a="http://schemas.openxmlformats.org/drawingml/2006/main" w="9525">
            <a:solidFill>
              <a:srgbClr val="0F172B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2BED0D7-A5F4-4F31-A43F-4968D15B1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66950"/>
            <a:ext cx="1581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Слой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5FEC6B1-DC8F-4E19-B49D-59CD33835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266950"/>
            <a:ext cx="2152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Главная система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073DB7C-DA6C-48DB-B889-3D455126E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266950"/>
            <a:ext cx="5962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Роль Time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13013DC-011F-4B3C-BF77-F7011D620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70510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BA3CB9-BDF1-4212-B3AA-9DF2D419C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81940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Юристы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8440D3-21C1-48E7-874F-34AA00B71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819400"/>
            <a:ext cx="215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Договоры / ЭДО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97FD39-BDCC-4FE7-8513-AB36D6953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819400"/>
            <a:ext cx="596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поручение из обсуждения и статус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0A42F26-054D-4114-8DDF-3FC1141F0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5755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FBAA35-362C-4A5E-9F5D-D2B20F040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37185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Финансы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1F9889-F4A3-44EC-86D7-1C472B27B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371850"/>
            <a:ext cx="215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ERP / учет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3AEDFBA-C68B-4F1E-B2C4-ADF1AC92C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371850"/>
            <a:ext cx="596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уточнения, сроки, напоминания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9CEDD9E-890E-49B0-8645-B48737C72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81000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486ACCF-D9D2-4006-8855-14BE0EB14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2430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Продажи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95F1D67-CE7B-4B8C-BDF4-CF37778DB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924300"/>
            <a:ext cx="215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CRM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E371FFC-C5A2-46F3-BE28-78A746847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3924300"/>
            <a:ext cx="596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следующее действие и возврат статуса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A2D0F99-A96A-4EAE-B24E-A52A08824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6245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5C1E7E-4A4F-4B35-9123-7B90D5EF6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ИТ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77776D-0DB4-4A87-A847-9D88D85DD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476750"/>
            <a:ext cx="215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Служба заявок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A986343-7F7A-4A59-A6DB-9B97E8042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4476750"/>
            <a:ext cx="596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заявка из канала и уведомления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B1BED8C-5A08-4F9C-BF83-082FD4549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914900"/>
            <a:ext cx="103822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10C92C5-600D-475E-B113-CD91BE714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29200"/>
            <a:ext cx="158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D293D"/>
                </a:solidFill>
              </a:defRPr>
            </a:pPr>
            <a:r>
              <a:rPr sz="1200" b="1">
                <a:solidFill>
                  <a:srgbClr val="1D293D"/>
                </a:solidFill>
              </a:rPr>
              <a:t>Продукт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CEDED4E-D4D9-4DEA-8BAB-B95FD594F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029200"/>
            <a:ext cx="215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TASKS / трекер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BB03144-9121-4BF9-9DAB-7D786E7F1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5029200"/>
            <a:ext cx="5962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1D293D"/>
                </a:solidFill>
              </a:defRPr>
            </a:pPr>
            <a:r>
              <a:rPr sz="1200" b="0">
                <a:solidFill>
                  <a:srgbClr val="1D293D"/>
                </a:solidFill>
              </a:rPr>
              <a:t>связь решения с задачей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37E3E3D-9F70-4683-9ABD-1D6758170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2458CE9-3C9D-406E-8C5A-EED97B886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54259756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710258D-8DAB-482F-B513-33A3839F6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E0BBCD-3A88-48ED-A296-5233151B1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Архитектура фиксирует технические ворота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7D69587-E214-4042-B319-070258E8A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Первая версия начинается после короткой проверки API, прав, событий и журнала действий в тестовом контуре.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094EFDB-785C-46FC-B7E1-028FE3C52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3C2E8A5-B60E-4E76-887D-88872AA7F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479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API Time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E630DE-2DF6-4D6D-B385-0C692932A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00400"/>
            <a:ext cx="1257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создать действие из сообщения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D4FF67-1FED-4F44-B64B-F4CAEE6EF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3845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469131-AFBF-4F02-AC93-C773E6DCE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26479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Права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9A139F7-E3F8-471D-858B-96F92BC60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200400"/>
            <a:ext cx="1257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проверка канала при чтении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AE2CDE-B87E-496F-8FB4-35267B34A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5F583D1-CE15-43B6-BA66-84904A1AB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6479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События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35E1D3-6EDB-498F-8171-F0E07E1A3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200400"/>
            <a:ext cx="1257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повторная доставка и защита дублей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04F8309-009F-4900-962D-50177ADB4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DB3E6D7-43F0-43D3-9A75-5911FDAAC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479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Аудит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FDC29CF-2AEE-439D-B4D5-7DF8CC6A7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200400"/>
            <a:ext cx="1257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журнал действий и удалений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47B6AB4-CF76-4AB5-BC5C-00C107F6DC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324100"/>
            <a:ext cx="1809750" cy="2095500"/>
          </a:xfrm>
          <a:prstGeom xmlns:a="http://schemas.openxmlformats.org/drawingml/2006/main" prst="roundRect">
            <a:avLst>
              <a:gd name="adj" fmla="val 4211"/>
            </a:avLst>
          </a:prstGeom>
          <a:solidFill xmlns:a="http://schemas.openxmlformats.org/drawingml/2006/main">
            <a:srgbClr val="F8FAFC"/>
          </a:solidFill>
          <a:ln xmlns:a="http://schemas.openxmlformats.org/drawingml/2006/main" w="9525">
            <a:solidFill>
              <a:srgbClr val="E2E8F0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92A2017-4948-4F0B-9CFD-B7DFAA43B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2647950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20618"/>
                </a:solidFill>
              </a:defRPr>
            </a:pPr>
            <a:r>
              <a:rPr sz="1575" b="1">
                <a:solidFill>
                  <a:srgbClr val="020618"/>
                </a:solidFill>
              </a:rPr>
              <a:t>Контуры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CC36C9-4959-40C0-8A87-8F348E302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3200400"/>
            <a:ext cx="12573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314158"/>
                </a:solidFill>
              </a:defRPr>
            </a:pPr>
            <a:r>
              <a:rPr sz="1125" b="0">
                <a:solidFill>
                  <a:srgbClr val="314158"/>
                </a:solidFill>
              </a:rPr>
              <a:t>SaaS и локальная поставка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BA6D75E-ACE9-40E6-BF0B-27FE4C349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029200"/>
            <a:ext cx="9715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D293D"/>
                </a:solidFill>
              </a:defRPr>
            </a:pPr>
            <a:r>
              <a:rPr sz="1500" b="0">
                <a:solidFill>
                  <a:srgbClr val="1D293D"/>
                </a:solidFill>
              </a:rPr>
              <a:t>Ограничение: один внешний адаптер за этап. CRM, ERP, ЭДО, почта и LLM требуют отдельных владельцев данных и отдельного допуска.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B90819C-DCF6-420D-BA3C-95C676C2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592754D-939B-4A3A-9DB6-360232FDA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52800644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1121A4-3FB6-4DCD-B2D0-9C05D2A3E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A8452B-C6BB-424D-AED8-CB615CEB3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Экономика требует TCO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944EAE-CCF1-46CA-BBAE-747FB1927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Открытые тарифы задают диапазон сравнения. Закупочная модель уточняется по внутренним договорам.</a:t>
            </a:r>
          </a:p>
        </p:txBody>
      </p:sp>
      <p:graphicFrame>
        <p:nvGraphicFramePr>
          <p:cNvPr id="18" name="Chart"/>
          <p:cNvGraphicFramePr/>
          <p:nvPr/>
        </p:nvGraphicFramePr>
        <p:xfrm>
          <a:off xmlns:a="http://schemas.openxmlformats.org/drawingml/2006/main" x="742950" y="2152650"/>
          <a:ext xmlns:a="http://schemas.openxmlformats.org/drawingml/2006/main" cx="5334000" cy="28575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734b590b4bd3490a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1E10B32-F496-4EC2-A2EB-433333F8C1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4193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EFFA0C-4F19-4887-ABAB-9A80467B6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343150"/>
            <a:ext cx="3543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проверить уже купленные лицензии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8DD881-5DDD-4FB9-82AF-E7E4AFEE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B370169-CCAE-4F3B-9CE5-B18CEDD0D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876550"/>
            <a:ext cx="3543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посчитать стоимость разработки и эксплуатации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195A1A-A168-46A1-AE3F-ADAE43BF7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486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23D21D-BB5E-4987-AF6C-4B4AC673A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409950"/>
            <a:ext cx="3543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измерить эффект времени в пилоте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F963DD7-CFE5-4FBF-92AC-7F8AF3B62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0195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DC7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E7DDBE0-59AC-427B-8C51-A29923BA1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43350"/>
            <a:ext cx="35433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314158"/>
                </a:solidFill>
              </a:defRPr>
            </a:pPr>
            <a:r>
              <a:rPr sz="1350" b="0">
                <a:solidFill>
                  <a:srgbClr val="314158"/>
                </a:solidFill>
              </a:rPr>
              <a:t>зафиксировать стоимость поддержки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E14F99-54AD-4938-B44A-10BD09B6F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734DDB3-B5FA-4BAD-A9D2-C64C51B44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504290188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C58DFA8-454F-438C-B83F-8DFABB711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 STRATEGY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3E9306-B68D-43E7-8FEA-5706D1053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42950"/>
            <a:ext cx="9334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20618"/>
                </a:solidFill>
              </a:defRPr>
            </a:pPr>
            <a:r>
              <a:rPr sz="2850" b="1">
                <a:solidFill>
                  <a:srgbClr val="020618"/>
                </a:solidFill>
              </a:rPr>
              <a:t>Даже малый эффект времени заметен на масштабе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90CEFC-19DD-49DD-939F-25FFADC01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2875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45556C"/>
                </a:solidFill>
              </a:defRPr>
            </a:pPr>
            <a:r>
              <a:rPr sz="1350" b="0">
                <a:solidFill>
                  <a:srgbClr val="45556C"/>
                </a:solidFill>
              </a:rPr>
              <a:t>Расчетная рамка: 18 рабочих дней в месяц и 2 500 руб. условная стоимость часа.</a:t>
            </a:r>
          </a:p>
        </p:txBody>
      </p:sp>
      <p:graphicFrame>
        <p:nvGraphicFramePr>
          <p:cNvPr id="13" name="Chart"/>
          <p:cNvGraphicFramePr/>
          <p:nvPr/>
        </p:nvGraphicFramePr>
        <p:xfrm>
          <a:off xmlns:a="http://schemas.openxmlformats.org/drawingml/2006/main" x="781050" y="2190750"/>
          <a:ext xmlns:a="http://schemas.openxmlformats.org/drawingml/2006/main" cx="5810250" cy="2952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6937d9a527af4abb"/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19F77FA-CDC0-4F06-807B-BCB5405F8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419350"/>
            <a:ext cx="3238500" cy="209550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EF9C2"/>
          </a:solidFill>
          <a:ln xmlns:a="http://schemas.openxmlformats.org/drawingml/2006/main" w="9525">
            <a:solidFill>
              <a:srgbClr val="FFDF20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D366BB-63BF-4BFC-B176-12A6713C1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724150"/>
            <a:ext cx="2476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20618"/>
                </a:solidFill>
              </a:defRPr>
            </a:pPr>
            <a:r>
              <a:rPr sz="1725" b="1">
                <a:solidFill>
                  <a:srgbClr val="020618"/>
                </a:solidFill>
              </a:rPr>
              <a:t>Как читать график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2C7A1A1-3B55-464C-B18C-67090681E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181350"/>
            <a:ext cx="24574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D293D"/>
                </a:solidFill>
              </a:defRPr>
            </a:pPr>
            <a:r>
              <a:rPr sz="1350" b="0">
                <a:solidFill>
                  <a:srgbClr val="1D293D"/>
                </a:solidFill>
              </a:rPr>
              <a:t>Это порядок величины для защиты гипотезы. Внутренний пилот должен подтвердить реальную экономию времени и качество процесса.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A77235-9B20-4C2F-AFB5-E991CD6BF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3436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Time Platform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B70C294-A2D9-4779-899B-C871C1A8B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6343650"/>
            <a:ext cx="666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62748E"/>
                </a:solidFill>
              </a:defRPr>
            </a:pPr>
            <a:r>
              <a:rPr sz="900" b="1">
                <a:solidFill>
                  <a:srgbClr val="62748E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5487483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2026-08-02T18:35:31.5480000Z</dcterms:created>
  <dcterms:modified xsi:type="dcterms:W3CDTF">2026-08-02T18:35:31.5480000Z</dcterms:modified>
</coreProperties>
</file>